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60" r:id="rId4"/>
    <p:sldId id="261" r:id="rId5"/>
    <p:sldId id="262" r:id="rId6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2" autoAdjust="0"/>
    <p:restoredTop sz="72741" autoAdjust="0"/>
  </p:normalViewPr>
  <p:slideViewPr>
    <p:cSldViewPr snapToGrid="0">
      <p:cViewPr varScale="1">
        <p:scale>
          <a:sx n="63" d="100"/>
          <a:sy n="63" d="100"/>
        </p:scale>
        <p:origin x="7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766C2728-0E65-43F3-B2DE-5B44702EA919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531071D-AEFF-4C01-9F1C-58EB7D7A9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26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69988"/>
            <a:ext cx="4213225" cy="31607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1071D-AEFF-4C01-9F1C-58EB7D7A91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9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31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437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59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85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843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73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20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684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179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564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78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56" y="398641"/>
            <a:ext cx="8824839" cy="614234"/>
          </a:xfrm>
        </p:spPr>
        <p:txBody>
          <a:bodyPr>
            <a:normAutofit/>
          </a:bodyPr>
          <a:lstStyle/>
          <a:p>
            <a:r>
              <a:rPr lang="en-US" sz="3600" dirty="0"/>
              <a:t>Rising Voices 4: Social Network Analysis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56" y="1199857"/>
            <a:ext cx="4621237" cy="3080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293" y="1645336"/>
            <a:ext cx="4273059" cy="3204794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748079" y="4467664"/>
            <a:ext cx="3534361" cy="208553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latin typeface="+mj-lt"/>
              </a:rPr>
              <a:t>Building collaborations</a:t>
            </a:r>
          </a:p>
          <a:p>
            <a:r>
              <a:rPr lang="en-US" sz="1800" dirty="0" smtClean="0">
                <a:latin typeface="+mj-lt"/>
              </a:rPr>
              <a:t>Foster relational trust</a:t>
            </a:r>
          </a:p>
          <a:p>
            <a:r>
              <a:rPr lang="en-US" sz="1800" dirty="0" smtClean="0">
                <a:latin typeface="+mj-lt"/>
              </a:rPr>
              <a:t>Respectful knowledge sharing</a:t>
            </a:r>
          </a:p>
          <a:p>
            <a:r>
              <a:rPr lang="en-US" sz="1800" dirty="0" smtClean="0">
                <a:latin typeface="+mj-lt"/>
              </a:rPr>
              <a:t>Build climate adaptation capacity</a:t>
            </a:r>
          </a:p>
          <a:p>
            <a:r>
              <a:rPr lang="en-US" sz="1800" dirty="0" smtClean="0">
                <a:latin typeface="+mj-lt"/>
              </a:rPr>
              <a:t>Science to action</a:t>
            </a:r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" y="426721"/>
            <a:ext cx="8856734" cy="117318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Rising Voices 4: </a:t>
            </a:r>
            <a:br>
              <a:rPr lang="en-US" sz="3600" dirty="0" smtClean="0"/>
            </a:br>
            <a:r>
              <a:rPr lang="en-US" sz="3600" dirty="0" smtClean="0"/>
              <a:t>How Long We’ve Known Each Other</a:t>
            </a:r>
            <a:endParaRPr lang="en-US" sz="3600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860" y="1855324"/>
            <a:ext cx="6714837" cy="4225436"/>
          </a:xfr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25730" y="2007724"/>
            <a:ext cx="2183130" cy="364617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+mj-lt"/>
              </a:rPr>
              <a:t>35% of all possible pairs of people report knowing each other</a:t>
            </a:r>
          </a:p>
          <a:p>
            <a:r>
              <a:rPr lang="en-US" sz="1800" dirty="0">
                <a:latin typeface="+mj-lt"/>
              </a:rPr>
              <a:t>23% &gt; 1 year</a:t>
            </a:r>
          </a:p>
          <a:p>
            <a:r>
              <a:rPr lang="en-US" sz="1800" dirty="0">
                <a:latin typeface="+mj-lt"/>
              </a:rPr>
              <a:t>9% &gt; 3 years</a:t>
            </a:r>
          </a:p>
          <a:p>
            <a:r>
              <a:rPr lang="en-US" sz="1800" dirty="0">
                <a:latin typeface="+mj-lt"/>
              </a:rPr>
              <a:t>4% &gt; 5 years</a:t>
            </a:r>
          </a:p>
          <a:p>
            <a:r>
              <a:rPr lang="en-US" sz="1800" dirty="0">
                <a:latin typeface="+mj-lt"/>
              </a:rPr>
              <a:t>Relational growth in past 1-5 years</a:t>
            </a:r>
          </a:p>
        </p:txBody>
      </p:sp>
    </p:spTree>
    <p:extLst>
      <p:ext uri="{BB962C8B-B14F-4D97-AF65-F5344CB8AC3E}">
        <p14:creationId xmlns:p14="http://schemas.microsoft.com/office/powerpoint/2010/main" val="103772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399575"/>
            <a:ext cx="8381999" cy="1017745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Rising Voices 4: </a:t>
            </a:r>
            <a:br>
              <a:rPr lang="en-US" sz="3600" dirty="0" smtClean="0"/>
            </a:br>
            <a:r>
              <a:rPr lang="en-US" sz="3600" dirty="0" smtClean="0"/>
              <a:t>Knowledge Sharing Network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849023"/>
            <a:ext cx="6568229" cy="4118343"/>
          </a:xfr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232117" y="1946259"/>
            <a:ext cx="2003084" cy="364094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+mj-lt"/>
              </a:rPr>
              <a:t>21% of all possible connections</a:t>
            </a:r>
          </a:p>
          <a:p>
            <a:r>
              <a:rPr lang="en-US" sz="1800" dirty="0">
                <a:latin typeface="+mj-lt"/>
              </a:rPr>
              <a:t>On average, we are sharing or receiving climate change knowledge with 11 other people</a:t>
            </a:r>
          </a:p>
        </p:txBody>
      </p:sp>
    </p:spTree>
    <p:extLst>
      <p:ext uri="{BB962C8B-B14F-4D97-AF65-F5344CB8AC3E}">
        <p14:creationId xmlns:p14="http://schemas.microsoft.com/office/powerpoint/2010/main" val="40821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597" y="506255"/>
            <a:ext cx="7871753" cy="64407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Rising Voices 4: Decision/Policy Network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038" y="1877221"/>
            <a:ext cx="6437082" cy="3940650"/>
          </a:xfr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232117" y="1946259"/>
            <a:ext cx="2053883" cy="387161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+mj-lt"/>
              </a:rPr>
              <a:t>8% of all possible connections</a:t>
            </a:r>
          </a:p>
          <a:p>
            <a:r>
              <a:rPr lang="en-US" sz="1800" dirty="0">
                <a:latin typeface="+mj-lt"/>
              </a:rPr>
              <a:t>On average we are part of climate change decision or policy efforts with 4 other people</a:t>
            </a:r>
          </a:p>
          <a:p>
            <a:r>
              <a:rPr lang="en-US" sz="1800" dirty="0">
                <a:latin typeface="+mj-lt"/>
              </a:rPr>
              <a:t>8 people</a:t>
            </a:r>
            <a:r>
              <a:rPr lang="en-US" sz="1800" i="1" dirty="0">
                <a:latin typeface="+mj-lt"/>
              </a:rPr>
              <a:t> </a:t>
            </a:r>
            <a:r>
              <a:rPr lang="en-US" sz="1800" dirty="0">
                <a:latin typeface="+mj-lt"/>
              </a:rPr>
              <a:t>with no connections</a:t>
            </a:r>
          </a:p>
        </p:txBody>
      </p:sp>
    </p:spTree>
    <p:extLst>
      <p:ext uri="{BB962C8B-B14F-4D97-AF65-F5344CB8AC3E}">
        <p14:creationId xmlns:p14="http://schemas.microsoft.com/office/powerpoint/2010/main" val="216385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596" y="491015"/>
            <a:ext cx="7871753" cy="972025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Rising Voices 5:</a:t>
            </a:r>
            <a:br>
              <a:rPr lang="en-US" sz="3600" dirty="0" smtClean="0"/>
            </a:br>
            <a:r>
              <a:rPr lang="en-US" sz="3600" dirty="0" smtClean="0"/>
              <a:t>Social Networks &amp; Evaluation</a:t>
            </a:r>
            <a:endParaRPr lang="en-US" sz="36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43595" y="1839578"/>
            <a:ext cx="7871753" cy="4393582"/>
          </a:xfrm>
          <a:prstGeom prst="rect">
            <a:avLst/>
          </a:prstGeom>
        </p:spPr>
        <p:txBody>
          <a:bodyPr vert="horz" lIns="68580" tIns="34290" rIns="68580" bIns="3429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>
                <a:latin typeface="+mj-lt"/>
              </a:rPr>
              <a:t>RV5 this year: </a:t>
            </a:r>
            <a:r>
              <a:rPr lang="en-US" sz="2200" dirty="0">
                <a:latin typeface="+mj-lt"/>
              </a:rPr>
              <a:t>Survey asks </a:t>
            </a:r>
            <a:r>
              <a:rPr lang="en-US" sz="2200" dirty="0" smtClean="0">
                <a:latin typeface="+mj-lt"/>
              </a:rPr>
              <a:t>similar questions </a:t>
            </a:r>
            <a:r>
              <a:rPr lang="en-US" sz="2200" dirty="0">
                <a:latin typeface="+mj-lt"/>
              </a:rPr>
              <a:t>about climate change collaborations </a:t>
            </a:r>
            <a:r>
              <a:rPr lang="en-US" sz="2200" dirty="0" smtClean="0">
                <a:latin typeface="+mj-lt"/>
              </a:rPr>
              <a:t>with </a:t>
            </a:r>
            <a:r>
              <a:rPr lang="en-US" sz="2200" dirty="0">
                <a:latin typeface="+mj-lt"/>
              </a:rPr>
              <a:t>others who are </a:t>
            </a:r>
            <a:r>
              <a:rPr lang="en-US" sz="2200" dirty="0" smtClean="0">
                <a:latin typeface="+mj-lt"/>
              </a:rPr>
              <a:t>here </a:t>
            </a:r>
            <a:endParaRPr lang="en-US" sz="2200" dirty="0">
              <a:latin typeface="+mj-lt"/>
            </a:endParaRPr>
          </a:p>
          <a:p>
            <a:r>
              <a:rPr lang="en-US" sz="2200" dirty="0">
                <a:latin typeface="+mj-lt"/>
              </a:rPr>
              <a:t>Your name will not be listed with result summaries, but </a:t>
            </a:r>
            <a:r>
              <a:rPr lang="en-US" sz="2200" dirty="0" smtClean="0">
                <a:latin typeface="+mj-lt"/>
              </a:rPr>
              <a:t>it is needed for </a:t>
            </a:r>
            <a:r>
              <a:rPr lang="en-US" sz="2200" dirty="0">
                <a:latin typeface="+mj-lt"/>
              </a:rPr>
              <a:t>social </a:t>
            </a:r>
            <a:r>
              <a:rPr lang="en-US" sz="2200" dirty="0" smtClean="0">
                <a:latin typeface="+mj-lt"/>
              </a:rPr>
              <a:t>networks</a:t>
            </a:r>
            <a:endParaRPr lang="en-US" sz="2200" dirty="0">
              <a:latin typeface="+mj-lt"/>
            </a:endParaRPr>
          </a:p>
          <a:p>
            <a:r>
              <a:rPr lang="en-US" sz="2200" b="1" dirty="0">
                <a:latin typeface="+mj-lt"/>
              </a:rPr>
              <a:t>Event evaluation </a:t>
            </a:r>
            <a:r>
              <a:rPr lang="en-US" sz="2200" dirty="0">
                <a:latin typeface="+mj-lt"/>
              </a:rPr>
              <a:t>on the last page &amp; your responses will be disconnected from your survey</a:t>
            </a:r>
          </a:p>
          <a:p>
            <a:r>
              <a:rPr lang="en-US" sz="2200" dirty="0">
                <a:latin typeface="+mj-lt"/>
              </a:rPr>
              <a:t>Please return survey </a:t>
            </a:r>
            <a:r>
              <a:rPr lang="en-US" sz="2200" u="sng" dirty="0">
                <a:latin typeface="+mj-lt"/>
              </a:rPr>
              <a:t>after Friday’s last session or first thing Saturday morning</a:t>
            </a:r>
          </a:p>
          <a:p>
            <a:r>
              <a:rPr lang="en-US" sz="2200" dirty="0" smtClean="0">
                <a:latin typeface="+mj-lt"/>
              </a:rPr>
              <a:t>Your participation h</a:t>
            </a:r>
            <a:r>
              <a:rPr lang="en-US" sz="2200" dirty="0" smtClean="0">
                <a:latin typeface="+mj-lt"/>
              </a:rPr>
              <a:t>elps RV better understand and foster respectful and effective collaborations</a:t>
            </a:r>
            <a:r>
              <a:rPr lang="en-US" sz="2200" dirty="0" smtClean="0"/>
              <a:t> </a:t>
            </a:r>
            <a:r>
              <a:rPr lang="en-US" sz="2200" dirty="0"/>
              <a:t>as part of </a:t>
            </a:r>
            <a:r>
              <a:rPr lang="en-US" sz="2200" b="1" i="1" dirty="0"/>
              <a:t>Science to Action</a:t>
            </a:r>
            <a:r>
              <a:rPr lang="en-US" sz="2200" b="1" dirty="0"/>
              <a:t> </a:t>
            </a:r>
            <a:endParaRPr lang="en-US" sz="2200" dirty="0"/>
          </a:p>
          <a:p>
            <a:endParaRPr lang="en-US" sz="2200" dirty="0" smtClean="0">
              <a:latin typeface="+mj-lt"/>
            </a:endParaRPr>
          </a:p>
          <a:p>
            <a:pPr marL="0" indent="0" algn="ctr">
              <a:buNone/>
            </a:pPr>
            <a:r>
              <a:rPr lang="en-US" sz="1800" dirty="0" smtClean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~ Thank you! ~</a:t>
            </a:r>
          </a:p>
        </p:txBody>
      </p:sp>
    </p:spTree>
    <p:extLst>
      <p:ext uri="{BB962C8B-B14F-4D97-AF65-F5344CB8AC3E}">
        <p14:creationId xmlns:p14="http://schemas.microsoft.com/office/powerpoint/2010/main" val="312613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364</TotalTime>
  <Words>207</Words>
  <Application>Microsoft Office PowerPoint</Application>
  <PresentationFormat>On-screen Show (4:3)</PresentationFormat>
  <Paragraphs>28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Rising Voices 4: Social Network Analysis</vt:lpstr>
      <vt:lpstr>Rising Voices 4:  How Long We’ve Known Each Other</vt:lpstr>
      <vt:lpstr>Rising Voices 4:  Knowledge Sharing Network</vt:lpstr>
      <vt:lpstr>Rising Voices 4: Decision/Policy Network</vt:lpstr>
      <vt:lpstr>Rising Voices 5: Social Networks &amp; Evaluation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carlamay</dc:creator>
  <cp:lastModifiedBy>carlamay</cp:lastModifiedBy>
  <cp:revision>32</cp:revision>
  <cp:lastPrinted>2017-04-11T11:09:22Z</cp:lastPrinted>
  <dcterms:created xsi:type="dcterms:W3CDTF">2013-07-15T20:26:40Z</dcterms:created>
  <dcterms:modified xsi:type="dcterms:W3CDTF">2017-04-11T11:10:36Z</dcterms:modified>
</cp:coreProperties>
</file>