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customXml/itemProps11.xml" ContentType="application/vnd.openxmlformats-officedocument.customXmlProperties+xml"/>
  <Override PartName="/customXml/itemProps12.xml" ContentType="application/vnd.openxmlformats-officedocument.customXmlProperties+xml"/>
  <Override PartName="/customXml/itemProps13.xml" ContentType="application/vnd.openxmlformats-officedocument.customXmlProperties+xml"/>
  <Override PartName="/customXml/itemProps1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8" r:id="rId15"/>
  </p:sldMasterIdLst>
  <p:notesMasterIdLst>
    <p:notesMasterId r:id="rId25"/>
  </p:notesMasterIdLst>
  <p:handoutMasterIdLst>
    <p:handoutMasterId r:id="rId26"/>
  </p:handoutMasterIdLst>
  <p:sldIdLst>
    <p:sldId id="289" r:id="rId16"/>
    <p:sldId id="291" r:id="rId17"/>
    <p:sldId id="286" r:id="rId18"/>
    <p:sldId id="294" r:id="rId19"/>
    <p:sldId id="293" r:id="rId20"/>
    <p:sldId id="283" r:id="rId21"/>
    <p:sldId id="270" r:id="rId22"/>
    <p:sldId id="287" r:id="rId23"/>
    <p:sldId id="296" r:id="rId24"/>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96BA3"/>
    <a:srgbClr val="3D4044"/>
    <a:srgbClr val="0F9EFB"/>
    <a:srgbClr val="38E111"/>
    <a:srgbClr val="5B9BD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87" autoAdjust="0"/>
    <p:restoredTop sz="61669" autoAdjust="0"/>
  </p:normalViewPr>
  <p:slideViewPr>
    <p:cSldViewPr snapToGrid="0">
      <p:cViewPr varScale="1">
        <p:scale>
          <a:sx n="51" d="100"/>
          <a:sy n="51" d="100"/>
        </p:scale>
        <p:origin x="1829" y="53"/>
      </p:cViewPr>
      <p:guideLst>
        <p:guide orient="horz" pos="2160"/>
        <p:guide pos="2880"/>
      </p:guideLst>
    </p:cSldViewPr>
  </p:slideViewPr>
  <p:notesTextViewPr>
    <p:cViewPr>
      <p:scale>
        <a:sx n="3" d="2"/>
        <a:sy n="3" d="2"/>
      </p:scale>
      <p:origin x="0" y="0"/>
    </p:cViewPr>
  </p:notesTextViewPr>
  <p:notesViewPr>
    <p:cSldViewPr snapToGrid="0" showGuides="1">
      <p:cViewPr varScale="1">
        <p:scale>
          <a:sx n="65" d="100"/>
          <a:sy n="65" d="100"/>
        </p:scale>
        <p:origin x="2227" y="4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customXml" Target="../customXml/item8.xml"/><Relationship Id="rId13" Type="http://schemas.openxmlformats.org/officeDocument/2006/relationships/customXml" Target="../customXml/item13.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6.xml"/><Relationship Id="rId7" Type="http://schemas.openxmlformats.org/officeDocument/2006/relationships/customXml" Target="../customXml/item7.xml"/><Relationship Id="rId12" Type="http://schemas.openxmlformats.org/officeDocument/2006/relationships/customXml" Target="../customXml/item12.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customXml" Target="../customXml/item6.xml"/><Relationship Id="rId11" Type="http://schemas.openxmlformats.org/officeDocument/2006/relationships/customXml" Target="../customXml/item11.xml"/><Relationship Id="rId24" Type="http://schemas.openxmlformats.org/officeDocument/2006/relationships/slide" Target="slides/slide9.xml"/><Relationship Id="rId5" Type="http://schemas.openxmlformats.org/officeDocument/2006/relationships/customXml" Target="../customXml/item5.xml"/><Relationship Id="rId15" Type="http://schemas.openxmlformats.org/officeDocument/2006/relationships/slideMaster" Target="slideMasters/slideMaster1.xml"/><Relationship Id="rId23" Type="http://schemas.openxmlformats.org/officeDocument/2006/relationships/slide" Target="slides/slide8.xml"/><Relationship Id="rId28" Type="http://schemas.openxmlformats.org/officeDocument/2006/relationships/viewProps" Target="viewProps.xml"/><Relationship Id="rId10" Type="http://schemas.openxmlformats.org/officeDocument/2006/relationships/customXml" Target="../customXml/item10.xml"/><Relationship Id="rId19" Type="http://schemas.openxmlformats.org/officeDocument/2006/relationships/slide" Target="slides/slide4.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customXml" Target="../customXml/item14.xml"/><Relationship Id="rId22" Type="http://schemas.openxmlformats.org/officeDocument/2006/relationships/slide" Target="slides/slide7.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latin typeface="Roboto" panose="02000000000000000000" pitchFamily="2" charset="0"/>
            </a:endParaRPr>
          </a:p>
        </p:txBody>
      </p:sp>
      <p:sp>
        <p:nvSpPr>
          <p:cNvPr id="3" name="Date Placeholder 2"/>
          <p:cNvSpPr>
            <a:spLocks noGrp="1"/>
          </p:cNvSpPr>
          <p:nvPr>
            <p:ph type="dt" sz="quarter" idx="1"/>
          </p:nvPr>
        </p:nvSpPr>
        <p:spPr>
          <a:xfrm>
            <a:off x="3970938" y="0"/>
            <a:ext cx="3037840" cy="466434"/>
          </a:xfrm>
          <a:prstGeom prst="rect">
            <a:avLst/>
          </a:prstGeom>
        </p:spPr>
        <p:txBody>
          <a:bodyPr vert="horz" lIns="93177" tIns="46589" rIns="93177" bIns="46589" rtlCol="0"/>
          <a:lstStyle>
            <a:lvl1pPr algn="r">
              <a:defRPr sz="1200"/>
            </a:lvl1pPr>
          </a:lstStyle>
          <a:p>
            <a:fld id="{FB1DA36F-3617-4DCA-85C7-BB2F0516074D}" type="datetimeFigureOut">
              <a:rPr lang="en-US" smtClean="0">
                <a:latin typeface="Roboto" panose="02000000000000000000" pitchFamily="2" charset="0"/>
              </a:rPr>
              <a:t>4/12/2017</a:t>
            </a:fld>
            <a:endParaRPr lang="en-US" dirty="0">
              <a:latin typeface="Roboto" panose="02000000000000000000" pitchFamily="2" charset="0"/>
            </a:endParaRPr>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latin typeface="Roboto" panose="02000000000000000000" pitchFamily="2" charset="0"/>
            </a:endParaRPr>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F6F0281C-57BF-4E48-B7BE-E5CD13CE4441}" type="slidenum">
              <a:rPr lang="en-US" smtClean="0">
                <a:latin typeface="Roboto" panose="02000000000000000000" pitchFamily="2" charset="0"/>
              </a:rPr>
              <a:t>‹#›</a:t>
            </a:fld>
            <a:endParaRPr lang="en-US" dirty="0">
              <a:latin typeface="Roboto" panose="02000000000000000000" pitchFamily="2" charset="0"/>
            </a:endParaRPr>
          </a:p>
        </p:txBody>
      </p:sp>
    </p:spTree>
    <p:extLst>
      <p:ext uri="{BB962C8B-B14F-4D97-AF65-F5344CB8AC3E}">
        <p14:creationId xmlns:p14="http://schemas.microsoft.com/office/powerpoint/2010/main" val="225466525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E2DE103-8355-494A-B0B6-CEA45839A265}" type="datetimeFigureOut">
              <a:rPr lang="en-US" smtClean="0"/>
              <a:t>4/12/2017</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ABAD576-4E85-4F7E-8D79-2D63DF73DD84}" type="slidenum">
              <a:rPr lang="en-US" smtClean="0"/>
              <a:t>‹#›</a:t>
            </a:fld>
            <a:endParaRPr lang="en-US"/>
          </a:p>
        </p:txBody>
      </p:sp>
    </p:spTree>
    <p:extLst>
      <p:ext uri="{BB962C8B-B14F-4D97-AF65-F5344CB8AC3E}">
        <p14:creationId xmlns:p14="http://schemas.microsoft.com/office/powerpoint/2010/main" val="35122410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a:t>
            </a:r>
            <a:endParaRPr lang="en-US" dirty="0"/>
          </a:p>
        </p:txBody>
      </p:sp>
      <p:sp>
        <p:nvSpPr>
          <p:cNvPr id="4" name="Slide Number Placeholder 3"/>
          <p:cNvSpPr>
            <a:spLocks noGrp="1"/>
          </p:cNvSpPr>
          <p:nvPr>
            <p:ph type="sldNum" sz="quarter" idx="10"/>
          </p:nvPr>
        </p:nvSpPr>
        <p:spPr/>
        <p:txBody>
          <a:bodyPr/>
          <a:lstStyle/>
          <a:p>
            <a:fld id="{6ABAD576-4E85-4F7E-8D79-2D63DF73DD84}" type="slidenum">
              <a:rPr lang="en-US" smtClean="0"/>
              <a:t>1</a:t>
            </a:fld>
            <a:endParaRPr lang="en-US"/>
          </a:p>
        </p:txBody>
      </p:sp>
    </p:spTree>
    <p:extLst>
      <p:ext uri="{BB962C8B-B14F-4D97-AF65-F5344CB8AC3E}">
        <p14:creationId xmlns:p14="http://schemas.microsoft.com/office/powerpoint/2010/main" val="17209524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AD576-4E85-4F7E-8D79-2D63DF73DD84}" type="slidenum">
              <a:rPr lang="en-US" smtClean="0"/>
              <a:t>3</a:t>
            </a:fld>
            <a:endParaRPr lang="en-US"/>
          </a:p>
        </p:txBody>
      </p:sp>
    </p:spTree>
    <p:extLst>
      <p:ext uri="{BB962C8B-B14F-4D97-AF65-F5344CB8AC3E}">
        <p14:creationId xmlns:p14="http://schemas.microsoft.com/office/powerpoint/2010/main" val="30461127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p:txBody>
      </p:sp>
      <p:sp>
        <p:nvSpPr>
          <p:cNvPr id="4" name="Slide Number Placeholder 3"/>
          <p:cNvSpPr>
            <a:spLocks noGrp="1"/>
          </p:cNvSpPr>
          <p:nvPr>
            <p:ph type="sldNum" sz="quarter" idx="10"/>
          </p:nvPr>
        </p:nvSpPr>
        <p:spPr/>
        <p:txBody>
          <a:bodyPr/>
          <a:lstStyle/>
          <a:p>
            <a:fld id="{F35C4867-5893-44F3-9D09-39B38CB3E860}" type="slidenum">
              <a:rPr lang="en-US" smtClean="0"/>
              <a:t>5</a:t>
            </a:fld>
            <a:endParaRPr lang="en-US"/>
          </a:p>
        </p:txBody>
      </p:sp>
    </p:spTree>
    <p:extLst>
      <p:ext uri="{BB962C8B-B14F-4D97-AF65-F5344CB8AC3E}">
        <p14:creationId xmlns:p14="http://schemas.microsoft.com/office/powerpoint/2010/main" val="10326490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our chapter’s content derives from the excellent synthesis done by Kathy</a:t>
            </a:r>
            <a:r>
              <a:rPr lang="en-US" baseline="0" dirty="0"/>
              <a:t> Lynn and colleagues in a report finalized late last year that is available on the NCA site. These are also in part a synthesis of the anticipated Regional Roll-ups from the previous section of our chapter.</a:t>
            </a:r>
          </a:p>
          <a:p>
            <a:r>
              <a:rPr lang="en-US" baseline="0" dirty="0"/>
              <a:t>KM1: </a:t>
            </a:r>
            <a:r>
              <a:rPr lang="en-US" dirty="0"/>
              <a:t>The</a:t>
            </a:r>
            <a:r>
              <a:rPr lang="en-US" baseline="0" dirty="0"/>
              <a:t> first anticipated KM focuses on the risks to tribal livelihoods and economies from the full diversity of economy types from subsistence economies to commercial economic interests and from varying scales from the household scaled up to the tribal and beyond. These and the status of infrastructure can be considered existing conditions that can exacerbate or ameliorate climate change impacts. </a:t>
            </a:r>
          </a:p>
          <a:p>
            <a:r>
              <a:rPr lang="en-US" baseline="0" dirty="0"/>
              <a:t>KM2:  The second focuses on the risk to Tribal Culture, Health &amp; Well-being from contamination, nutrition, access to traditional foods and medicine, mental health and social determinants, and impacts of relocation on health and culture.</a:t>
            </a:r>
          </a:p>
          <a:p>
            <a:r>
              <a:rPr lang="en-US" baseline="0" dirty="0"/>
              <a:t>KM3: Finally, we want to focus on both the challenges and the opportunities in discussing the path to culturally appropriate adaptation for tribal communities. Tribes are diverse in the levels of capacity and this- as a sensitivity, interacts with climate  type of climate risk/exposure to influence the type and significance of vulnerability level. However, on the flip side, there are opportunities, we don’t want to just focus on the issues associated with lower capacities, but the potential opportunities such as the long historical observations of land and weather that tribal communities may have that can inform adaptation strategies. Social cohesion may also be an adaptive capacity that can lessen the severity of vulnerability/impact on tribal communities. </a:t>
            </a:r>
          </a:p>
          <a:p>
            <a:r>
              <a:rPr lang="en-US" baseline="0" dirty="0"/>
              <a:t>One of the overwhelming pieces of input we’ve gotten time and time again from outreach discussions w/tribes over the last year + is that tribes don’t want to be treated simply as “populations of concern” or “vulnerable populations”. Federally recognized tribes have existing political relationship and status with the federal government and the federal government is responsible to approach tribes on a government to government basis, in acknowledgement of that relationship and responsibility to uphold past treaties and agreements. Other indigenous communities likely also identify as nations within nations and the message and content of all our chapters will be</a:t>
            </a:r>
            <a:r>
              <a:rPr lang="en-US" dirty="0"/>
              <a:t> better received to acknowledge tribal communities separately from the “populations of concern” catch-all category so the good work of NCA teams can reach and help more tribal communities.</a:t>
            </a:r>
          </a:p>
          <a:p>
            <a:r>
              <a:rPr lang="en-US" dirty="0"/>
              <a:t>A similar piece of input received from tribal communities is to acknowledge the diversity across tribal nations. This could include the different types of economic bases, ecosystems, governance structures, infrastructure, and unique history. “If you know one tribe, you know one tribe.” Perhaps case studies could ensure broad applicability or focus on similar </a:t>
            </a:r>
            <a:r>
              <a:rPr lang="en-US" dirty="0" err="1"/>
              <a:t>adaptative</a:t>
            </a:r>
            <a:r>
              <a:rPr lang="en-US" dirty="0"/>
              <a:t> actions employed by many tribes in a region (e.g., many tribal adaptation plans/strategies).</a:t>
            </a:r>
          </a:p>
        </p:txBody>
      </p:sp>
      <p:sp>
        <p:nvSpPr>
          <p:cNvPr id="4" name="Slide Number Placeholder 3"/>
          <p:cNvSpPr>
            <a:spLocks noGrp="1"/>
          </p:cNvSpPr>
          <p:nvPr>
            <p:ph type="sldNum" sz="quarter" idx="10"/>
          </p:nvPr>
        </p:nvSpPr>
        <p:spPr/>
        <p:txBody>
          <a:bodyPr/>
          <a:lstStyle/>
          <a:p>
            <a:fld id="{6ABAD576-4E85-4F7E-8D79-2D63DF73DD84}" type="slidenum">
              <a:rPr lang="en-US" smtClean="0"/>
              <a:t>7</a:t>
            </a:fld>
            <a:endParaRPr lang="en-US"/>
          </a:p>
        </p:txBody>
      </p:sp>
    </p:spTree>
    <p:extLst>
      <p:ext uri="{BB962C8B-B14F-4D97-AF65-F5344CB8AC3E}">
        <p14:creationId xmlns:p14="http://schemas.microsoft.com/office/powerpoint/2010/main" val="317078121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AD576-4E85-4F7E-8D79-2D63DF73DD84}" type="slidenum">
              <a:rPr lang="en-US" smtClean="0"/>
              <a:t>8</a:t>
            </a:fld>
            <a:endParaRPr lang="en-US"/>
          </a:p>
        </p:txBody>
      </p:sp>
    </p:spTree>
    <p:extLst>
      <p:ext uri="{BB962C8B-B14F-4D97-AF65-F5344CB8AC3E}">
        <p14:creationId xmlns:p14="http://schemas.microsoft.com/office/powerpoint/2010/main" val="17687349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ABAD576-4E85-4F7E-8D79-2D63DF73DD84}" type="slidenum">
              <a:rPr lang="en-US" smtClean="0"/>
              <a:t>9</a:t>
            </a:fld>
            <a:endParaRPr lang="en-US"/>
          </a:p>
        </p:txBody>
      </p:sp>
    </p:spTree>
    <p:extLst>
      <p:ext uri="{BB962C8B-B14F-4D97-AF65-F5344CB8AC3E}">
        <p14:creationId xmlns:p14="http://schemas.microsoft.com/office/powerpoint/2010/main" val="12278635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8" Type="http://schemas.openxmlformats.org/officeDocument/2006/relationships/image" Target="../media/image14.png"/><Relationship Id="rId13" Type="http://schemas.openxmlformats.org/officeDocument/2006/relationships/image" Target="../media/image19.png"/><Relationship Id="rId3" Type="http://schemas.openxmlformats.org/officeDocument/2006/relationships/image" Target="../media/image9.png"/><Relationship Id="rId7" Type="http://schemas.openxmlformats.org/officeDocument/2006/relationships/image" Target="../media/image13.png"/><Relationship Id="rId12" Type="http://schemas.openxmlformats.org/officeDocument/2006/relationships/image" Target="../media/image18.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2.png"/><Relationship Id="rId11" Type="http://schemas.openxmlformats.org/officeDocument/2006/relationships/image" Target="../media/image17.png"/><Relationship Id="rId5" Type="http://schemas.openxmlformats.org/officeDocument/2006/relationships/image" Target="../media/image11.png"/><Relationship Id="rId10" Type="http://schemas.openxmlformats.org/officeDocument/2006/relationships/image" Target="../media/image16.png"/><Relationship Id="rId4" Type="http://schemas.openxmlformats.org/officeDocument/2006/relationships/image" Target="../media/image10.png"/><Relationship Id="rId9" Type="http://schemas.openxmlformats.org/officeDocument/2006/relationships/image" Target="../media/image15.png"/><Relationship Id="rId14" Type="http://schemas.openxmlformats.org/officeDocument/2006/relationships/image" Target="../media/image20.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_Slide">
    <p:bg>
      <p:bgPr>
        <a:solidFill>
          <a:srgbClr val="096BA3"/>
        </a:solidFill>
        <a:effectLst/>
      </p:bgPr>
    </p:bg>
    <p:spTree>
      <p:nvGrpSpPr>
        <p:cNvPr id="1" name=""/>
        <p:cNvGrpSpPr/>
        <p:nvPr/>
      </p:nvGrpSpPr>
      <p:grpSpPr>
        <a:xfrm>
          <a:off x="0" y="0"/>
          <a:ext cx="0" cy="0"/>
          <a:chOff x="0" y="0"/>
          <a:chExt cx="0" cy="0"/>
        </a:xfrm>
      </p:grpSpPr>
      <p:sp>
        <p:nvSpPr>
          <p:cNvPr id="16" name="Subtitle 2"/>
          <p:cNvSpPr>
            <a:spLocks noGrp="1"/>
          </p:cNvSpPr>
          <p:nvPr>
            <p:ph type="subTitle" idx="1" hasCustomPrompt="1"/>
          </p:nvPr>
        </p:nvSpPr>
        <p:spPr>
          <a:xfrm>
            <a:off x="736847" y="4321735"/>
            <a:ext cx="7643674" cy="295922"/>
          </a:xfrm>
        </p:spPr>
        <p:txBody>
          <a:bodyPr>
            <a:noAutofit/>
          </a:bodyPr>
          <a:lstStyle>
            <a:lvl1pPr marL="0" indent="0" algn="ctr">
              <a:buNone/>
              <a:defRPr sz="1600" baseline="0">
                <a:solidFill>
                  <a:schemeClr val="bg1"/>
                </a:solidFill>
                <a:latin typeface="+mn-lt"/>
                <a:ea typeface="Roboto" panose="02000000000000000000" pitchFamily="2" charset="0"/>
                <a:cs typeface="Roboto" panose="02000000000000000000" pitchFamily="2"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Name | Title | Contractor Status</a:t>
            </a:r>
          </a:p>
        </p:txBody>
      </p:sp>
      <p:sp>
        <p:nvSpPr>
          <p:cNvPr id="17" name="Title 1"/>
          <p:cNvSpPr>
            <a:spLocks noGrp="1"/>
          </p:cNvSpPr>
          <p:nvPr>
            <p:ph type="ctrTitle" hasCustomPrompt="1"/>
          </p:nvPr>
        </p:nvSpPr>
        <p:spPr>
          <a:xfrm>
            <a:off x="736847" y="1950027"/>
            <a:ext cx="7643674" cy="2161598"/>
          </a:xfrm>
        </p:spPr>
        <p:txBody>
          <a:bodyPr anchor="ctr" anchorCtr="0">
            <a:normAutofit/>
          </a:bodyPr>
          <a:lstStyle>
            <a:lvl1pPr algn="ctr">
              <a:defRPr sz="5400" baseline="0">
                <a:solidFill>
                  <a:schemeClr val="bg1"/>
                </a:solidFill>
              </a:defRPr>
            </a:lvl1pPr>
          </a:lstStyle>
          <a:p>
            <a:r>
              <a:rPr lang="en-US" dirty="0"/>
              <a:t>Presentation Title</a:t>
            </a:r>
          </a:p>
        </p:txBody>
      </p:sp>
      <p:cxnSp>
        <p:nvCxnSpPr>
          <p:cNvPr id="25" name="Straight Connector 24"/>
          <p:cNvCxnSpPr/>
          <p:nvPr userDrawn="1"/>
        </p:nvCxnSpPr>
        <p:spPr>
          <a:xfrm flipV="1">
            <a:off x="733621" y="1861536"/>
            <a:ext cx="76272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userDrawn="1"/>
        </p:nvCxnSpPr>
        <p:spPr>
          <a:xfrm flipV="1">
            <a:off x="733621" y="4205531"/>
            <a:ext cx="7627236" cy="1"/>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28" name="Text Placeholder 4"/>
          <p:cNvSpPr>
            <a:spLocks noGrp="1"/>
          </p:cNvSpPr>
          <p:nvPr>
            <p:ph type="body" sz="quarter" idx="10" hasCustomPrompt="1"/>
          </p:nvPr>
        </p:nvSpPr>
        <p:spPr>
          <a:xfrm>
            <a:off x="3378957" y="4733860"/>
            <a:ext cx="2359454" cy="227568"/>
          </a:xfrm>
        </p:spPr>
        <p:txBody>
          <a:bodyPr>
            <a:noAutofit/>
          </a:bodyPr>
          <a:lstStyle>
            <a:lvl1pPr marL="0" indent="0" algn="ctr">
              <a:buNone/>
              <a:defRPr sz="1600">
                <a:solidFill>
                  <a:schemeClr val="bg1"/>
                </a:solidFill>
              </a:defRPr>
            </a:lvl1pPr>
          </a:lstStyle>
          <a:p>
            <a:pPr lvl="0"/>
            <a:r>
              <a:rPr lang="en-US" dirty="0"/>
              <a:t>Date</a:t>
            </a:r>
          </a:p>
        </p:txBody>
      </p:sp>
    </p:spTree>
    <p:extLst>
      <p:ext uri="{BB962C8B-B14F-4D97-AF65-F5344CB8AC3E}">
        <p14:creationId xmlns:p14="http://schemas.microsoft.com/office/powerpoint/2010/main" val="15170236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1427599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losing slide">
    <p:bg>
      <p:bgPr>
        <a:solidFill>
          <a:srgbClr val="096BA3"/>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169458" y="4093707"/>
            <a:ext cx="3424562" cy="354006"/>
          </a:xfrm>
        </p:spPr>
        <p:txBody>
          <a:bodyPr>
            <a:noAutofit/>
          </a:bodyPr>
          <a:lstStyle>
            <a:lvl1pPr marL="0" indent="0" algn="ctr">
              <a:buNone/>
              <a:defRPr sz="1200" baseline="0">
                <a:solidFill>
                  <a:schemeClr val="bg1"/>
                </a:solidFill>
                <a:latin typeface="+mn-lt"/>
                <a:ea typeface="Roboto" panose="02000000000000000000" pitchFamily="2" charset="0"/>
                <a:cs typeface="Roboto" panose="02000000000000000000" pitchFamily="2"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insert text</a:t>
            </a:r>
          </a:p>
        </p:txBody>
      </p:sp>
      <p:sp>
        <p:nvSpPr>
          <p:cNvPr id="2" name="Title 1"/>
          <p:cNvSpPr>
            <a:spLocks noGrp="1"/>
          </p:cNvSpPr>
          <p:nvPr>
            <p:ph type="ctrTitle" hasCustomPrompt="1"/>
          </p:nvPr>
        </p:nvSpPr>
        <p:spPr>
          <a:xfrm>
            <a:off x="1169458" y="1248697"/>
            <a:ext cx="3424562" cy="2618631"/>
          </a:xfrm>
        </p:spPr>
        <p:txBody>
          <a:bodyPr anchor="ctr" anchorCtr="0">
            <a:noAutofit/>
          </a:bodyPr>
          <a:lstStyle>
            <a:lvl1pPr algn="ctr">
              <a:defRPr sz="1200" baseline="0">
                <a:solidFill>
                  <a:schemeClr val="bg1"/>
                </a:solidFill>
                <a:latin typeface="+mn-lt"/>
              </a:defRPr>
            </a:lvl1pPr>
          </a:lstStyle>
          <a:p>
            <a:r>
              <a:rPr lang="en-US" dirty="0"/>
              <a:t>“Business Card”</a:t>
            </a:r>
          </a:p>
        </p:txBody>
      </p:sp>
      <p:cxnSp>
        <p:nvCxnSpPr>
          <p:cNvPr id="8" name="Straight Connector 7"/>
          <p:cNvCxnSpPr/>
          <p:nvPr userDrawn="1"/>
        </p:nvCxnSpPr>
        <p:spPr>
          <a:xfrm>
            <a:off x="996167" y="1160206"/>
            <a:ext cx="37711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996167" y="3929347"/>
            <a:ext cx="3771144" cy="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556211" y="5401634"/>
            <a:ext cx="2016831" cy="499186"/>
          </a:xfrm>
          <a:prstGeom prst="rect">
            <a:avLst/>
          </a:prstGeom>
        </p:spPr>
      </p:pic>
      <p:sp>
        <p:nvSpPr>
          <p:cNvPr id="13" name="Rectangle 12"/>
          <p:cNvSpPr/>
          <p:nvPr userDrawn="1"/>
        </p:nvSpPr>
        <p:spPr>
          <a:xfrm>
            <a:off x="0" y="5299235"/>
            <a:ext cx="9144000"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Roboto" panose="02000000000000000000" pitchFamily="2" charset="0"/>
            </a:endParaRPr>
          </a:p>
        </p:txBody>
      </p:sp>
      <p:pic>
        <p:nvPicPr>
          <p:cNvPr id="14" name="Picture 1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1693" y="5299235"/>
            <a:ext cx="9169397" cy="914400"/>
          </a:xfrm>
          <a:prstGeom prst="rect">
            <a:avLst/>
          </a:prstGeom>
        </p:spPr>
      </p:pic>
      <p:sp>
        <p:nvSpPr>
          <p:cNvPr id="18" name="Subtitle 2"/>
          <p:cNvSpPr txBox="1">
            <a:spLocks/>
          </p:cNvSpPr>
          <p:nvPr userDrawn="1"/>
        </p:nvSpPr>
        <p:spPr>
          <a:xfrm>
            <a:off x="6345495" y="2028734"/>
            <a:ext cx="1511710" cy="361950"/>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latin typeface="+mn-lt"/>
              </a:rPr>
              <a:t>@</a:t>
            </a:r>
            <a:r>
              <a:rPr lang="en-US" sz="1200" dirty="0" err="1">
                <a:latin typeface="+mn-lt"/>
              </a:rPr>
              <a:t>usgcrp</a:t>
            </a:r>
            <a:endParaRPr lang="en-US" sz="1200" dirty="0">
              <a:latin typeface="+mn-lt"/>
            </a:endParaRPr>
          </a:p>
        </p:txBody>
      </p:sp>
      <p:pic>
        <p:nvPicPr>
          <p:cNvPr id="19" name="Picture 18"/>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978948" y="2602807"/>
            <a:ext cx="274320" cy="274320"/>
          </a:xfrm>
          <a:prstGeom prst="rect">
            <a:avLst/>
          </a:prstGeom>
          <a:ln w="19050">
            <a:solidFill>
              <a:schemeClr val="bg1"/>
            </a:solidFill>
          </a:ln>
        </p:spPr>
      </p:pic>
      <p:pic>
        <p:nvPicPr>
          <p:cNvPr id="20" name="Picture 19"/>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5978948" y="3150246"/>
            <a:ext cx="274320" cy="274320"/>
          </a:xfrm>
          <a:prstGeom prst="rect">
            <a:avLst/>
          </a:prstGeom>
          <a:ln w="19050">
            <a:solidFill>
              <a:schemeClr val="bg1"/>
            </a:solidFill>
          </a:ln>
        </p:spPr>
      </p:pic>
      <p:pic>
        <p:nvPicPr>
          <p:cNvPr id="21" name="Picture 20"/>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5978948" y="2064246"/>
            <a:ext cx="274320" cy="274320"/>
          </a:xfrm>
          <a:prstGeom prst="rect">
            <a:avLst/>
          </a:prstGeom>
          <a:ln w="19050">
            <a:solidFill>
              <a:schemeClr val="bg1"/>
            </a:solidFill>
          </a:ln>
        </p:spPr>
      </p:pic>
      <p:sp>
        <p:nvSpPr>
          <p:cNvPr id="22" name="Subtitle 2"/>
          <p:cNvSpPr txBox="1">
            <a:spLocks/>
          </p:cNvSpPr>
          <p:nvPr userDrawn="1"/>
        </p:nvSpPr>
        <p:spPr>
          <a:xfrm>
            <a:off x="6345495" y="2576173"/>
            <a:ext cx="1511710" cy="361950"/>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err="1">
                <a:latin typeface="+mn-lt"/>
              </a:rPr>
              <a:t>usgcrp</a:t>
            </a:r>
            <a:endParaRPr lang="en-US" sz="1200" dirty="0">
              <a:latin typeface="+mn-lt"/>
            </a:endParaRPr>
          </a:p>
        </p:txBody>
      </p:sp>
      <p:sp>
        <p:nvSpPr>
          <p:cNvPr id="23" name="Subtitle 2"/>
          <p:cNvSpPr txBox="1">
            <a:spLocks/>
          </p:cNvSpPr>
          <p:nvPr userDrawn="1"/>
        </p:nvSpPr>
        <p:spPr>
          <a:xfrm>
            <a:off x="6345495" y="3123612"/>
            <a:ext cx="1511710" cy="361950"/>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latin typeface="+mn-lt"/>
              </a:rPr>
              <a:t>GlobalChange.gov</a:t>
            </a:r>
          </a:p>
        </p:txBody>
      </p:sp>
      <p:sp>
        <p:nvSpPr>
          <p:cNvPr id="24" name="Subtitle 2"/>
          <p:cNvSpPr txBox="1">
            <a:spLocks/>
          </p:cNvSpPr>
          <p:nvPr userDrawn="1"/>
        </p:nvSpPr>
        <p:spPr>
          <a:xfrm>
            <a:off x="5711313" y="1412593"/>
            <a:ext cx="2145892" cy="416555"/>
          </a:xfrm>
          <a:prstGeom prst="rect">
            <a:avLst/>
          </a:prstGeom>
        </p:spPr>
        <p:txBody>
          <a:bodyPr vert="horz" lIns="91440" tIns="45720" rIns="91440" bIns="45720" rtlCol="0" anchor="ctr" anchorCtr="0">
            <a:normAutofit/>
          </a:bodyPr>
          <a:lstStyle>
            <a:lvl1pPr marL="0" indent="0" algn="ctr" defTabSz="914400" rtl="0" eaLnBrk="1" latinLnBrk="0" hangingPunct="1">
              <a:lnSpc>
                <a:spcPct val="90000"/>
              </a:lnSpc>
              <a:spcBef>
                <a:spcPts val="1000"/>
              </a:spcBef>
              <a:buFont typeface="Arial" panose="020B0604020202020204" pitchFamily="34" charset="0"/>
              <a:buNone/>
              <a:defRPr sz="1600" kern="1200" baseline="0">
                <a:solidFill>
                  <a:schemeClr val="bg1"/>
                </a:solidFill>
                <a:latin typeface="Roboto" panose="02000000000000000000" pitchFamily="2" charset="0"/>
                <a:ea typeface="Roboto" panose="02000000000000000000" pitchFamily="2" charset="0"/>
                <a:cs typeface="Roboto" panose="02000000000000000000" pitchFamily="2"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rgbClr val="3D4044"/>
                </a:solidFill>
                <a:latin typeface="Open Sans" panose="020B0606030504020204" pitchFamily="34" charset="0"/>
                <a:ea typeface="Open Sans" panose="020B0606030504020204" pitchFamily="34" charset="0"/>
                <a:cs typeface="Open Sans" panose="020B0606030504020204" pitchFamily="34" charset="0"/>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en-US" sz="1200" dirty="0">
                <a:latin typeface="+mn-lt"/>
              </a:rPr>
              <a:t>Connect with us:</a:t>
            </a:r>
          </a:p>
        </p:txBody>
      </p:sp>
    </p:spTree>
    <p:extLst>
      <p:ext uri="{BB962C8B-B14F-4D97-AF65-F5344CB8AC3E}">
        <p14:creationId xmlns:p14="http://schemas.microsoft.com/office/powerpoint/2010/main" val="3556907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troduction (static)">
    <p:spTree>
      <p:nvGrpSpPr>
        <p:cNvPr id="1" name=""/>
        <p:cNvGrpSpPr/>
        <p:nvPr/>
      </p:nvGrpSpPr>
      <p:grpSpPr>
        <a:xfrm>
          <a:off x="0" y="0"/>
          <a:ext cx="0" cy="0"/>
          <a:chOff x="0" y="0"/>
          <a:chExt cx="0" cy="0"/>
        </a:xfrm>
      </p:grpSpPr>
      <p:sp>
        <p:nvSpPr>
          <p:cNvPr id="5" name="Title 1"/>
          <p:cNvSpPr txBox="1">
            <a:spLocks/>
          </p:cNvSpPr>
          <p:nvPr userDrawn="1"/>
        </p:nvSpPr>
        <p:spPr>
          <a:xfrm>
            <a:off x="628650" y="365126"/>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96BA3"/>
                </a:solidFill>
                <a:latin typeface="Roboto" panose="02000000000000000000" pitchFamily="2" charset="0"/>
                <a:ea typeface="Roboto" panose="02000000000000000000" pitchFamily="2" charset="0"/>
                <a:cs typeface="Roboto" panose="02000000000000000000" pitchFamily="2" charset="0"/>
              </a:defRPr>
            </a:lvl1pPr>
          </a:lstStyle>
          <a:p>
            <a:r>
              <a:rPr lang="en-US" sz="3600" dirty="0">
                <a:latin typeface="+mn-lt"/>
              </a:rPr>
              <a:t>U.S. Global</a:t>
            </a:r>
            <a:r>
              <a:rPr lang="en-US" sz="3600" baseline="0" dirty="0">
                <a:latin typeface="+mn-lt"/>
              </a:rPr>
              <a:t> Change Research Program</a:t>
            </a:r>
            <a:endParaRPr lang="en-US" sz="3600" dirty="0">
              <a:latin typeface="+mn-lt"/>
            </a:endParaRPr>
          </a:p>
        </p:txBody>
      </p:sp>
      <p:sp>
        <p:nvSpPr>
          <p:cNvPr id="4" name="TextBox 3"/>
          <p:cNvSpPr txBox="1"/>
          <p:nvPr userDrawn="1"/>
        </p:nvSpPr>
        <p:spPr>
          <a:xfrm>
            <a:off x="628650" y="1690689"/>
            <a:ext cx="7886700" cy="4444641"/>
          </a:xfrm>
          <a:prstGeom prst="rect">
            <a:avLst/>
          </a:prstGeom>
        </p:spPr>
        <p:txBody>
          <a:bodyPr vert="horz" wrap="square" lIns="68580" tIns="34290" rIns="68580" bIns="34290" rtlCol="0" anchor="t" anchorCtr="0">
            <a:normAutofit/>
          </a:bodyPr>
          <a:lstStyle/>
          <a:p>
            <a:pPr marL="257175" marR="0" lvl="0" indent="-257175"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2400" b="0" dirty="0">
                <a:solidFill>
                  <a:srgbClr val="3D4044"/>
                </a:solidFill>
                <a:latin typeface="+mn-lt"/>
                <a:ea typeface="Open Sans" panose="020B0606030504020204" pitchFamily="34" charset="0"/>
                <a:cs typeface="Open Sans" panose="020B0606030504020204" pitchFamily="34" charset="0"/>
              </a:rPr>
              <a:t>USGCRP began as a Presidential Initiative in 1989</a:t>
            </a:r>
          </a:p>
          <a:p>
            <a:pPr marL="257175" marR="0" lvl="0" indent="-257175" algn="l" defTabSz="685800" rtl="0" eaLnBrk="1" fontAlgn="auto" latinLnBrk="0" hangingPunct="1">
              <a:lnSpc>
                <a:spcPct val="100000"/>
              </a:lnSpc>
              <a:spcBef>
                <a:spcPts val="0"/>
              </a:spcBef>
              <a:spcAft>
                <a:spcPts val="900"/>
              </a:spcAft>
              <a:buClrTx/>
              <a:buSzTx/>
              <a:buFont typeface="Arial" panose="020B0604020202020204" pitchFamily="34" charset="0"/>
              <a:buChar char="•"/>
              <a:tabLst/>
              <a:defRPr/>
            </a:pPr>
            <a:r>
              <a:rPr lang="en-US" sz="2400" b="0" dirty="0">
                <a:solidFill>
                  <a:srgbClr val="3D4044"/>
                </a:solidFill>
                <a:latin typeface="+mn-lt"/>
                <a:ea typeface="Open Sans" panose="020B0606030504020204" pitchFamily="34" charset="0"/>
                <a:cs typeface="Open Sans" panose="020B0606030504020204" pitchFamily="34" charset="0"/>
              </a:rPr>
              <a:t>Mandated by Congress in the Global Change Research Act of 1990 (P.L. 101-606), “to assist the Nation and the world to </a:t>
            </a:r>
            <a:r>
              <a:rPr lang="en-US" sz="2400" b="1" dirty="0">
                <a:solidFill>
                  <a:srgbClr val="3D4044"/>
                </a:solidFill>
                <a:latin typeface="+mn-lt"/>
                <a:ea typeface="Open Sans" panose="020B0606030504020204" pitchFamily="34" charset="0"/>
                <a:cs typeface="Open Sans" panose="020B0606030504020204" pitchFamily="34" charset="0"/>
              </a:rPr>
              <a:t>understand</a:t>
            </a:r>
            <a:r>
              <a:rPr lang="en-US" sz="2400" b="0" dirty="0">
                <a:solidFill>
                  <a:srgbClr val="3D4044"/>
                </a:solidFill>
                <a:latin typeface="+mn-lt"/>
                <a:ea typeface="Open Sans" panose="020B0606030504020204" pitchFamily="34" charset="0"/>
                <a:cs typeface="Open Sans" panose="020B0606030504020204" pitchFamily="34" charset="0"/>
              </a:rPr>
              <a:t>, </a:t>
            </a:r>
            <a:r>
              <a:rPr lang="en-US" sz="2400" b="1" dirty="0">
                <a:solidFill>
                  <a:srgbClr val="3D4044"/>
                </a:solidFill>
                <a:latin typeface="+mn-lt"/>
                <a:ea typeface="Open Sans" panose="020B0606030504020204" pitchFamily="34" charset="0"/>
                <a:cs typeface="Open Sans" panose="020B0606030504020204" pitchFamily="34" charset="0"/>
              </a:rPr>
              <a:t>assess</a:t>
            </a:r>
            <a:r>
              <a:rPr lang="en-US" sz="2400" b="0" dirty="0">
                <a:solidFill>
                  <a:srgbClr val="3D4044"/>
                </a:solidFill>
                <a:latin typeface="+mn-lt"/>
                <a:ea typeface="Open Sans" panose="020B0606030504020204" pitchFamily="34" charset="0"/>
                <a:cs typeface="Open Sans" panose="020B0606030504020204" pitchFamily="34" charset="0"/>
              </a:rPr>
              <a:t>, </a:t>
            </a:r>
            <a:r>
              <a:rPr lang="en-US" sz="2400" b="1" dirty="0">
                <a:solidFill>
                  <a:srgbClr val="3D4044"/>
                </a:solidFill>
                <a:latin typeface="+mn-lt"/>
                <a:ea typeface="Open Sans" panose="020B0606030504020204" pitchFamily="34" charset="0"/>
                <a:cs typeface="Open Sans" panose="020B0606030504020204" pitchFamily="34" charset="0"/>
              </a:rPr>
              <a:t>predict</a:t>
            </a:r>
            <a:r>
              <a:rPr lang="en-US" sz="2400" b="0" dirty="0">
                <a:solidFill>
                  <a:srgbClr val="3D4044"/>
                </a:solidFill>
                <a:latin typeface="+mn-lt"/>
                <a:ea typeface="Open Sans" panose="020B0606030504020204" pitchFamily="34" charset="0"/>
                <a:cs typeface="Open Sans" panose="020B0606030504020204" pitchFamily="34" charset="0"/>
              </a:rPr>
              <a:t> and </a:t>
            </a:r>
            <a:r>
              <a:rPr lang="en-US" sz="2400" b="1" dirty="0">
                <a:solidFill>
                  <a:srgbClr val="3D4044"/>
                </a:solidFill>
                <a:latin typeface="+mn-lt"/>
                <a:ea typeface="Open Sans" panose="020B0606030504020204" pitchFamily="34" charset="0"/>
                <a:cs typeface="Open Sans" panose="020B0606030504020204" pitchFamily="34" charset="0"/>
              </a:rPr>
              <a:t>respond</a:t>
            </a:r>
            <a:r>
              <a:rPr lang="en-US" sz="2400" b="0" dirty="0">
                <a:solidFill>
                  <a:srgbClr val="3D4044"/>
                </a:solidFill>
                <a:latin typeface="+mn-lt"/>
                <a:ea typeface="Open Sans" panose="020B0606030504020204" pitchFamily="34" charset="0"/>
                <a:cs typeface="Open Sans" panose="020B0606030504020204" pitchFamily="34" charset="0"/>
              </a:rPr>
              <a:t> to human-induced and natural process of global change”</a:t>
            </a:r>
          </a:p>
        </p:txBody>
      </p:sp>
    </p:spTree>
    <p:extLst>
      <p:ext uri="{BB962C8B-B14F-4D97-AF65-F5344CB8AC3E}">
        <p14:creationId xmlns:p14="http://schemas.microsoft.com/office/powerpoint/2010/main" val="14441855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At a Glance (static)">
    <p:spTree>
      <p:nvGrpSpPr>
        <p:cNvPr id="1" name=""/>
        <p:cNvGrpSpPr/>
        <p:nvPr/>
      </p:nvGrpSpPr>
      <p:grpSpPr>
        <a:xfrm>
          <a:off x="0" y="0"/>
          <a:ext cx="0" cy="0"/>
          <a:chOff x="0" y="0"/>
          <a:chExt cx="0" cy="0"/>
        </a:xfrm>
      </p:grpSpPr>
      <p:sp>
        <p:nvSpPr>
          <p:cNvPr id="5" name="Title 1"/>
          <p:cNvSpPr txBox="1">
            <a:spLocks/>
          </p:cNvSpPr>
          <p:nvPr userDrawn="1"/>
        </p:nvSpPr>
        <p:spPr>
          <a:xfrm>
            <a:off x="628650" y="365126"/>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96BA3"/>
                </a:solidFill>
                <a:latin typeface="Roboto" panose="02000000000000000000" pitchFamily="2" charset="0"/>
                <a:ea typeface="Roboto" panose="02000000000000000000" pitchFamily="2" charset="0"/>
                <a:cs typeface="Roboto" panose="02000000000000000000" pitchFamily="2" charset="0"/>
              </a:defRPr>
            </a:lvl1pPr>
          </a:lstStyle>
          <a:p>
            <a:r>
              <a:rPr lang="en-US" sz="4400" dirty="0">
                <a:latin typeface="+mn-lt"/>
              </a:rPr>
              <a:t>USGCRP: At a Glance</a:t>
            </a:r>
          </a:p>
        </p:txBody>
      </p:sp>
      <p:sp>
        <p:nvSpPr>
          <p:cNvPr id="4" name="TextBox 3"/>
          <p:cNvSpPr txBox="1"/>
          <p:nvPr userDrawn="1"/>
        </p:nvSpPr>
        <p:spPr>
          <a:xfrm>
            <a:off x="628650" y="1690689"/>
            <a:ext cx="7886700" cy="4444641"/>
          </a:xfrm>
          <a:prstGeom prst="rect">
            <a:avLst/>
          </a:prstGeom>
        </p:spPr>
        <p:txBody>
          <a:bodyPr vert="horz" wrap="square" lIns="68580" tIns="34290" rIns="68580" bIns="34290" rtlCol="0" anchor="t" anchorCtr="0">
            <a:noAutofit/>
          </a:bodyPr>
          <a:lstStyle/>
          <a:p>
            <a:pPr marL="342900" indent="-342900" rtl="0">
              <a:lnSpc>
                <a:spcPct val="100000"/>
              </a:lnSpc>
              <a:spcAft>
                <a:spcPts val="900"/>
              </a:spcAft>
              <a:buFont typeface="Arial" panose="020B0604020202020204" pitchFamily="34" charset="0"/>
              <a:buChar char="•"/>
            </a:pPr>
            <a:r>
              <a:rPr lang="en-US" sz="2400" b="0" dirty="0">
                <a:solidFill>
                  <a:srgbClr val="3D4044"/>
                </a:solidFill>
                <a:latin typeface="+mn-lt"/>
                <a:ea typeface="Open Sans" panose="020B0606030504020204" pitchFamily="34" charset="0"/>
                <a:cs typeface="Open Sans" panose="020B0606030504020204" pitchFamily="34" charset="0"/>
              </a:rPr>
              <a:t>A confederation of the science arms of 13 agencies with global</a:t>
            </a:r>
            <a:r>
              <a:rPr lang="en-US" sz="2400" b="0" baseline="0" dirty="0">
                <a:solidFill>
                  <a:srgbClr val="3D4044"/>
                </a:solidFill>
                <a:latin typeface="+mn-lt"/>
                <a:ea typeface="Open Sans" panose="020B0606030504020204" pitchFamily="34" charset="0"/>
                <a:cs typeface="Open Sans" panose="020B0606030504020204" pitchFamily="34" charset="0"/>
              </a:rPr>
              <a:t> change </a:t>
            </a:r>
            <a:r>
              <a:rPr lang="en-US" sz="2400" b="0" dirty="0">
                <a:solidFill>
                  <a:srgbClr val="3D4044"/>
                </a:solidFill>
                <a:latin typeface="+mn-lt"/>
                <a:ea typeface="Open Sans" panose="020B0606030504020204" pitchFamily="34" charset="0"/>
                <a:cs typeface="Open Sans" panose="020B0606030504020204" pitchFamily="34" charset="0"/>
              </a:rPr>
              <a:t>responsibilities</a:t>
            </a:r>
          </a:p>
          <a:p>
            <a:pPr marL="342900" indent="-342900" rtl="0">
              <a:lnSpc>
                <a:spcPct val="100000"/>
              </a:lnSpc>
              <a:spcAft>
                <a:spcPts val="900"/>
              </a:spcAft>
              <a:buFont typeface="Arial" panose="020B0604020202020204" pitchFamily="34" charset="0"/>
              <a:buChar char="•"/>
            </a:pPr>
            <a:r>
              <a:rPr lang="en-US" sz="2400" b="0" dirty="0">
                <a:solidFill>
                  <a:srgbClr val="3D4044"/>
                </a:solidFill>
                <a:latin typeface="+mn-lt"/>
                <a:ea typeface="Open Sans" panose="020B0606030504020204" pitchFamily="34" charset="0"/>
                <a:cs typeface="Open Sans" panose="020B0606030504020204" pitchFamily="34" charset="0"/>
              </a:rPr>
              <a:t>FY 2015 budget crosscut: $2.459 billion</a:t>
            </a:r>
          </a:p>
          <a:p>
            <a:pPr marL="342900" indent="-342900" rtl="0">
              <a:lnSpc>
                <a:spcPct val="100000"/>
              </a:lnSpc>
              <a:spcAft>
                <a:spcPts val="900"/>
              </a:spcAft>
              <a:buFont typeface="Arial" panose="020B0604020202020204" pitchFamily="34" charset="0"/>
              <a:buChar char="•"/>
            </a:pPr>
            <a:r>
              <a:rPr lang="en-US" sz="2400" b="0" dirty="0">
                <a:solidFill>
                  <a:srgbClr val="3D4044"/>
                </a:solidFill>
                <a:latin typeface="+mn-lt"/>
                <a:ea typeface="Open Sans" panose="020B0606030504020204" pitchFamily="34" charset="0"/>
                <a:cs typeface="Open Sans" panose="020B0606030504020204" pitchFamily="34" charset="0"/>
              </a:rPr>
              <a:t>Major coordination through Interagency Working Groups (IWGs), supported by the National Coordination Office (NCO)</a:t>
            </a:r>
          </a:p>
          <a:p>
            <a:pPr marL="342900" indent="-342900" rtl="0">
              <a:lnSpc>
                <a:spcPct val="100000"/>
              </a:lnSpc>
              <a:spcAft>
                <a:spcPts val="900"/>
              </a:spcAft>
              <a:buFont typeface="Arial" panose="020B0604020202020204" pitchFamily="34" charset="0"/>
              <a:buChar char="•"/>
            </a:pPr>
            <a:r>
              <a:rPr lang="en-US" sz="2400" b="0" dirty="0">
                <a:solidFill>
                  <a:srgbClr val="3D4044"/>
                </a:solidFill>
                <a:latin typeface="+mn-lt"/>
                <a:ea typeface="Open Sans" panose="020B0606030504020204" pitchFamily="34" charset="0"/>
                <a:cs typeface="Open Sans" panose="020B0606030504020204" pitchFamily="34" charset="0"/>
              </a:rPr>
              <a:t>Interagency “Distributed Cost Budget” supports the NCO and activities of the organization</a:t>
            </a:r>
          </a:p>
        </p:txBody>
      </p:sp>
    </p:spTree>
    <p:extLst>
      <p:ext uri="{BB962C8B-B14F-4D97-AF65-F5344CB8AC3E}">
        <p14:creationId xmlns:p14="http://schemas.microsoft.com/office/powerpoint/2010/main" val="184428425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Agencies and Departments (static)">
    <p:spTree>
      <p:nvGrpSpPr>
        <p:cNvPr id="1" name=""/>
        <p:cNvGrpSpPr/>
        <p:nvPr/>
      </p:nvGrpSpPr>
      <p:grpSpPr>
        <a:xfrm>
          <a:off x="0" y="0"/>
          <a:ext cx="0" cy="0"/>
          <a:chOff x="0" y="0"/>
          <a:chExt cx="0" cy="0"/>
        </a:xfrm>
      </p:grpSpPr>
      <p:sp>
        <p:nvSpPr>
          <p:cNvPr id="5" name="Title 1"/>
          <p:cNvSpPr txBox="1">
            <a:spLocks/>
          </p:cNvSpPr>
          <p:nvPr userDrawn="1"/>
        </p:nvSpPr>
        <p:spPr>
          <a:xfrm>
            <a:off x="628650" y="365126"/>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96BA3"/>
                </a:solidFill>
                <a:latin typeface="Roboto" panose="02000000000000000000" pitchFamily="2" charset="0"/>
                <a:ea typeface="Roboto" panose="02000000000000000000" pitchFamily="2" charset="0"/>
                <a:cs typeface="Roboto" panose="02000000000000000000" pitchFamily="2" charset="0"/>
              </a:defRPr>
            </a:lvl1pPr>
          </a:lstStyle>
          <a:p>
            <a:r>
              <a:rPr lang="en-US" sz="4000" dirty="0">
                <a:latin typeface="+mn-lt"/>
              </a:rPr>
              <a:t>USGCRP: Agencies and Departments</a:t>
            </a:r>
          </a:p>
        </p:txBody>
      </p:sp>
      <p:sp>
        <p:nvSpPr>
          <p:cNvPr id="4" name="TextBox 3"/>
          <p:cNvSpPr txBox="1"/>
          <p:nvPr userDrawn="1"/>
        </p:nvSpPr>
        <p:spPr>
          <a:xfrm>
            <a:off x="5093417" y="1841797"/>
            <a:ext cx="3571189" cy="4444641"/>
          </a:xfrm>
          <a:prstGeom prst="rect">
            <a:avLst/>
          </a:prstGeom>
        </p:spPr>
        <p:txBody>
          <a:bodyPr vert="horz" wrap="square" lIns="68580" tIns="34290" rIns="68580" bIns="34290" rtlCol="0" anchor="t" anchorCtr="0">
            <a:noAutofit/>
          </a:bodyPr>
          <a:lstStyle/>
          <a:p>
            <a:pPr lvl="0">
              <a:lnSpc>
                <a:spcPct val="120000"/>
              </a:lnSpc>
              <a:spcAft>
                <a:spcPts val="675"/>
              </a:spcAft>
            </a:pPr>
            <a:r>
              <a:rPr lang="en-US" sz="1200" b="0" dirty="0">
                <a:solidFill>
                  <a:srgbClr val="3D4044"/>
                </a:solidFill>
                <a:latin typeface="+mn-lt"/>
                <a:ea typeface="Open Sans" panose="020B0606030504020204" pitchFamily="34" charset="0"/>
                <a:cs typeface="Open Sans" panose="020B0606030504020204" pitchFamily="34" charset="0"/>
              </a:rPr>
              <a:t>Department of Agriculture</a:t>
            </a:r>
          </a:p>
          <a:p>
            <a:pPr lvl="0">
              <a:lnSpc>
                <a:spcPct val="120000"/>
              </a:lnSpc>
              <a:spcAft>
                <a:spcPts val="675"/>
              </a:spcAft>
            </a:pPr>
            <a:r>
              <a:rPr lang="en-US" sz="1200" b="0" dirty="0">
                <a:solidFill>
                  <a:srgbClr val="3D4044"/>
                </a:solidFill>
                <a:latin typeface="+mn-lt"/>
                <a:ea typeface="Open Sans" panose="020B0606030504020204" pitchFamily="34" charset="0"/>
                <a:cs typeface="Open Sans" panose="020B0606030504020204" pitchFamily="34" charset="0"/>
              </a:rPr>
              <a:t>Department of Commerce</a:t>
            </a:r>
          </a:p>
          <a:p>
            <a:pPr lvl="0">
              <a:lnSpc>
                <a:spcPct val="120000"/>
              </a:lnSpc>
              <a:spcAft>
                <a:spcPts val="675"/>
              </a:spcAft>
            </a:pPr>
            <a:r>
              <a:rPr lang="en-US" sz="1200" b="0" dirty="0">
                <a:solidFill>
                  <a:srgbClr val="3D4044"/>
                </a:solidFill>
                <a:latin typeface="+mn-lt"/>
                <a:ea typeface="Open Sans" panose="020B0606030504020204" pitchFamily="34" charset="0"/>
                <a:cs typeface="Open Sans" panose="020B0606030504020204" pitchFamily="34" charset="0"/>
              </a:rPr>
              <a:t>Department of Defense</a:t>
            </a:r>
          </a:p>
          <a:p>
            <a:pPr lvl="0">
              <a:lnSpc>
                <a:spcPct val="120000"/>
              </a:lnSpc>
              <a:spcAft>
                <a:spcPts val="675"/>
              </a:spcAft>
            </a:pPr>
            <a:r>
              <a:rPr lang="en-US" sz="1200" b="0" dirty="0">
                <a:solidFill>
                  <a:srgbClr val="3D4044"/>
                </a:solidFill>
                <a:latin typeface="+mn-lt"/>
                <a:ea typeface="Open Sans" panose="020B0606030504020204" pitchFamily="34" charset="0"/>
                <a:cs typeface="Open Sans" panose="020B0606030504020204" pitchFamily="34" charset="0"/>
              </a:rPr>
              <a:t>Department</a:t>
            </a:r>
            <a:r>
              <a:rPr lang="en-US" sz="1200" b="0" baseline="0" dirty="0">
                <a:solidFill>
                  <a:srgbClr val="3D4044"/>
                </a:solidFill>
                <a:latin typeface="+mn-lt"/>
                <a:ea typeface="Open Sans" panose="020B0606030504020204" pitchFamily="34" charset="0"/>
                <a:cs typeface="Open Sans" panose="020B0606030504020204" pitchFamily="34" charset="0"/>
              </a:rPr>
              <a:t> of Energy</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Department of Health and Human Services</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Department of the Interior</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Department of State</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Department of Transportation</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Environmental Protection Agency</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National Aeronautics and Space Administration</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National Science Foundation</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Smithsonian Institution</a:t>
            </a:r>
          </a:p>
          <a:p>
            <a:pPr lvl="0">
              <a:lnSpc>
                <a:spcPct val="120000"/>
              </a:lnSpc>
              <a:spcAft>
                <a:spcPts val="675"/>
              </a:spcAft>
            </a:pPr>
            <a:r>
              <a:rPr lang="en-US" sz="1200" b="0" baseline="0" dirty="0">
                <a:solidFill>
                  <a:srgbClr val="3D4044"/>
                </a:solidFill>
                <a:latin typeface="+mn-lt"/>
                <a:ea typeface="Open Sans" panose="020B0606030504020204" pitchFamily="34" charset="0"/>
                <a:cs typeface="Open Sans" panose="020B0606030504020204" pitchFamily="34" charset="0"/>
              </a:rPr>
              <a:t>United States Agency for International Development</a:t>
            </a:r>
            <a:endParaRPr lang="en-US" sz="1200" b="0" dirty="0">
              <a:solidFill>
                <a:srgbClr val="3D4044"/>
              </a:solidFill>
              <a:latin typeface="+mn-lt"/>
              <a:ea typeface="Open Sans" panose="020B0606030504020204" pitchFamily="34" charset="0"/>
              <a:cs typeface="Open Sans" panose="020B0606030504020204" pitchFamily="34" charset="0"/>
            </a:endParaRPr>
          </a:p>
        </p:txBody>
      </p:sp>
      <p:grpSp>
        <p:nvGrpSpPr>
          <p:cNvPr id="7" name="Group 6"/>
          <p:cNvGrpSpPr>
            <a:grpSpLocks noChangeAspect="1"/>
          </p:cNvGrpSpPr>
          <p:nvPr userDrawn="1"/>
        </p:nvGrpSpPr>
        <p:grpSpPr>
          <a:xfrm>
            <a:off x="778332" y="1995857"/>
            <a:ext cx="3429000" cy="800176"/>
            <a:chOff x="834353" y="1995857"/>
            <a:chExt cx="3556023" cy="829818"/>
          </a:xfrm>
        </p:grpSpPr>
        <p:pic>
          <p:nvPicPr>
            <p:cNvPr id="10" name="Picture 9"/>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34353" y="1999286"/>
              <a:ext cx="822960" cy="822960"/>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745374" y="1995857"/>
              <a:ext cx="822960" cy="829818"/>
            </a:xfrm>
            <a:prstGeom prst="rect">
              <a:avLst/>
            </a:prstGeom>
          </p:spPr>
        </p:pic>
        <p:pic>
          <p:nvPicPr>
            <p:cNvPr id="12" name="Picture 11"/>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656395" y="1999286"/>
              <a:ext cx="822960" cy="822960"/>
            </a:xfrm>
            <a:prstGeom prst="rect">
              <a:avLst/>
            </a:prstGeom>
          </p:spPr>
        </p:pic>
        <p:pic>
          <p:nvPicPr>
            <p:cNvPr id="13" name="Picture 12"/>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3567416" y="1999286"/>
              <a:ext cx="822960" cy="822960"/>
            </a:xfrm>
            <a:prstGeom prst="rect">
              <a:avLst/>
            </a:prstGeom>
          </p:spPr>
        </p:pic>
      </p:grpSp>
      <p:grpSp>
        <p:nvGrpSpPr>
          <p:cNvPr id="6" name="Group 5"/>
          <p:cNvGrpSpPr/>
          <p:nvPr userDrawn="1"/>
        </p:nvGrpSpPr>
        <p:grpSpPr>
          <a:xfrm>
            <a:off x="314014" y="3241158"/>
            <a:ext cx="4484658" cy="824692"/>
            <a:chOff x="314014" y="3242024"/>
            <a:chExt cx="4484658" cy="824692"/>
          </a:xfrm>
        </p:grpSpPr>
        <p:pic>
          <p:nvPicPr>
            <p:cNvPr id="14" name="Picture 13"/>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3968797" y="3242024"/>
              <a:ext cx="829875" cy="822960"/>
            </a:xfrm>
            <a:prstGeom prst="rect">
              <a:avLst/>
            </a:prstGeom>
          </p:spPr>
        </p:pic>
        <p:pic>
          <p:nvPicPr>
            <p:cNvPr id="15" name="Picture 14"/>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314014" y="3242024"/>
              <a:ext cx="822960" cy="822960"/>
            </a:xfrm>
            <a:prstGeom prst="rect">
              <a:avLst/>
            </a:prstGeom>
          </p:spPr>
        </p:pic>
        <p:pic>
          <p:nvPicPr>
            <p:cNvPr id="16" name="Picture 15"/>
            <p:cNvPicPr>
              <a:picLocks noChangeAspect="1"/>
            </p:cNvPicPr>
            <p:nvPr userDrawn="1"/>
          </p:nvPicPr>
          <p:blipFill>
            <a:blip r:embed="rId8">
              <a:extLst>
                <a:ext uri="{28A0092B-C50C-407E-A947-70E740481C1C}">
                  <a14:useLocalDpi xmlns:a14="http://schemas.microsoft.com/office/drawing/2010/main" val="0"/>
                </a:ext>
              </a:extLst>
            </a:blip>
            <a:stretch>
              <a:fillRect/>
            </a:stretch>
          </p:blipFill>
          <p:spPr>
            <a:xfrm>
              <a:off x="1227710" y="3242024"/>
              <a:ext cx="822960" cy="822960"/>
            </a:xfrm>
            <a:prstGeom prst="rect">
              <a:avLst/>
            </a:prstGeom>
          </p:spPr>
        </p:pic>
        <p:pic>
          <p:nvPicPr>
            <p:cNvPr id="20" name="Picture 19"/>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2141406" y="3243756"/>
              <a:ext cx="822960" cy="822960"/>
            </a:xfrm>
            <a:prstGeom prst="rect">
              <a:avLst/>
            </a:prstGeom>
          </p:spPr>
        </p:pic>
        <p:pic>
          <p:nvPicPr>
            <p:cNvPr id="21" name="Picture 20"/>
            <p:cNvPicPr>
              <a:picLocks noChangeAspect="1"/>
            </p:cNvPicPr>
            <p:nvPr userDrawn="1"/>
          </p:nvPicPr>
          <p:blipFill>
            <a:blip r:embed="rId10">
              <a:extLst>
                <a:ext uri="{28A0092B-C50C-407E-A947-70E740481C1C}">
                  <a14:useLocalDpi xmlns:a14="http://schemas.microsoft.com/office/drawing/2010/main" val="0"/>
                </a:ext>
              </a:extLst>
            </a:blip>
            <a:stretch>
              <a:fillRect/>
            </a:stretch>
          </p:blipFill>
          <p:spPr>
            <a:xfrm>
              <a:off x="3055102" y="3242024"/>
              <a:ext cx="822960" cy="822960"/>
            </a:xfrm>
            <a:prstGeom prst="rect">
              <a:avLst/>
            </a:prstGeom>
          </p:spPr>
        </p:pic>
      </p:grpSp>
      <p:grpSp>
        <p:nvGrpSpPr>
          <p:cNvPr id="9" name="Group 8"/>
          <p:cNvGrpSpPr/>
          <p:nvPr userDrawn="1"/>
        </p:nvGrpSpPr>
        <p:grpSpPr>
          <a:xfrm>
            <a:off x="763229" y="4510975"/>
            <a:ext cx="3544122" cy="822960"/>
            <a:chOff x="677908" y="1085104"/>
            <a:chExt cx="3544122" cy="822960"/>
          </a:xfrm>
        </p:grpSpPr>
        <p:pic>
          <p:nvPicPr>
            <p:cNvPr id="17" name="Picture 1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677908" y="1085104"/>
              <a:ext cx="994410" cy="822960"/>
            </a:xfrm>
            <a:prstGeom prst="rect">
              <a:avLst/>
            </a:prstGeom>
          </p:spPr>
        </p:pic>
        <p:pic>
          <p:nvPicPr>
            <p:cNvPr id="18" name="Picture 17"/>
            <p:cNvPicPr>
              <a:picLocks noChangeAspect="1"/>
            </p:cNvPicPr>
            <p:nvPr userDrawn="1"/>
          </p:nvPicPr>
          <p:blipFill>
            <a:blip r:embed="rId12">
              <a:extLst>
                <a:ext uri="{28A0092B-C50C-407E-A947-70E740481C1C}">
                  <a14:useLocalDpi xmlns:a14="http://schemas.microsoft.com/office/drawing/2010/main" val="0"/>
                </a:ext>
              </a:extLst>
            </a:blip>
            <a:stretch>
              <a:fillRect/>
            </a:stretch>
          </p:blipFill>
          <p:spPr>
            <a:xfrm>
              <a:off x="1645426" y="1085104"/>
              <a:ext cx="822960" cy="822960"/>
            </a:xfrm>
            <a:prstGeom prst="rect">
              <a:avLst/>
            </a:prstGeom>
          </p:spPr>
        </p:pic>
        <p:pic>
          <p:nvPicPr>
            <p:cNvPr id="19" name="Picture 18"/>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2525508" y="1085104"/>
              <a:ext cx="822960" cy="822960"/>
            </a:xfrm>
            <a:prstGeom prst="rect">
              <a:avLst/>
            </a:prstGeom>
          </p:spPr>
        </p:pic>
        <p:pic>
          <p:nvPicPr>
            <p:cNvPr id="22" name="Picture 2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399070" y="1085104"/>
              <a:ext cx="822960" cy="822960"/>
            </a:xfrm>
            <a:prstGeom prst="rect">
              <a:avLst/>
            </a:prstGeom>
          </p:spPr>
        </p:pic>
      </p:grpSp>
    </p:spTree>
    <p:extLst>
      <p:ext uri="{BB962C8B-B14F-4D97-AF65-F5344CB8AC3E}">
        <p14:creationId xmlns:p14="http://schemas.microsoft.com/office/powerpoint/2010/main" val="229388065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Mission &amp; Vision (static)">
    <p:spTree>
      <p:nvGrpSpPr>
        <p:cNvPr id="1" name=""/>
        <p:cNvGrpSpPr/>
        <p:nvPr/>
      </p:nvGrpSpPr>
      <p:grpSpPr>
        <a:xfrm>
          <a:off x="0" y="0"/>
          <a:ext cx="0" cy="0"/>
          <a:chOff x="0" y="0"/>
          <a:chExt cx="0" cy="0"/>
        </a:xfrm>
      </p:grpSpPr>
      <p:sp>
        <p:nvSpPr>
          <p:cNvPr id="5" name="Title 1"/>
          <p:cNvSpPr txBox="1">
            <a:spLocks/>
          </p:cNvSpPr>
          <p:nvPr userDrawn="1"/>
        </p:nvSpPr>
        <p:spPr>
          <a:xfrm>
            <a:off x="628650" y="365126"/>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96BA3"/>
                </a:solidFill>
                <a:latin typeface="Roboto" panose="02000000000000000000" pitchFamily="2" charset="0"/>
                <a:ea typeface="Roboto" panose="02000000000000000000" pitchFamily="2" charset="0"/>
                <a:cs typeface="Roboto" panose="02000000000000000000" pitchFamily="2" charset="0"/>
              </a:defRPr>
            </a:lvl1pPr>
          </a:lstStyle>
          <a:p>
            <a:r>
              <a:rPr lang="en-US" sz="4400" dirty="0">
                <a:latin typeface="+mn-lt"/>
              </a:rPr>
              <a:t>USGCRP: Mission and Vision</a:t>
            </a:r>
          </a:p>
        </p:txBody>
      </p:sp>
      <p:sp>
        <p:nvSpPr>
          <p:cNvPr id="4" name="TextBox 3"/>
          <p:cNvSpPr txBox="1"/>
          <p:nvPr userDrawn="1"/>
        </p:nvSpPr>
        <p:spPr>
          <a:xfrm>
            <a:off x="628650" y="1690689"/>
            <a:ext cx="7886700" cy="4444641"/>
          </a:xfrm>
          <a:prstGeom prst="rect">
            <a:avLst/>
          </a:prstGeom>
        </p:spPr>
        <p:txBody>
          <a:bodyPr vert="horz" wrap="square" lIns="68580" tIns="34290" rIns="68580" bIns="34290" rtlCol="0" anchor="t" anchorCtr="0">
            <a:normAutofit/>
          </a:bodyPr>
          <a:lstStyle/>
          <a:p>
            <a:pPr lvl="0">
              <a:spcAft>
                <a:spcPts val="900"/>
              </a:spcAft>
            </a:pPr>
            <a:r>
              <a:rPr lang="en-US" sz="2400" b="1" dirty="0">
                <a:solidFill>
                  <a:srgbClr val="3D4044"/>
                </a:solidFill>
                <a:latin typeface="+mn-lt"/>
                <a:ea typeface="Open Sans" panose="020B0606030504020204" pitchFamily="34" charset="0"/>
                <a:cs typeface="Open Sans" panose="020B0606030504020204" pitchFamily="34" charset="0"/>
              </a:rPr>
              <a:t>Vision</a:t>
            </a:r>
            <a:r>
              <a:rPr lang="en-US" sz="2400" b="0" dirty="0">
                <a:solidFill>
                  <a:srgbClr val="3D4044"/>
                </a:solidFill>
                <a:latin typeface="+mn-lt"/>
                <a:ea typeface="Open Sans" panose="020B0606030504020204" pitchFamily="34" charset="0"/>
                <a:cs typeface="Open Sans" panose="020B0606030504020204" pitchFamily="34" charset="0"/>
              </a:rPr>
              <a:t>:</a:t>
            </a:r>
            <a:r>
              <a:rPr lang="en-US" sz="2400" b="1" dirty="0">
                <a:solidFill>
                  <a:srgbClr val="3D4044"/>
                </a:solidFill>
                <a:latin typeface="+mn-lt"/>
                <a:ea typeface="Open Sans" panose="020B0606030504020204" pitchFamily="34" charset="0"/>
                <a:cs typeface="Open Sans" panose="020B0606030504020204" pitchFamily="34" charset="0"/>
              </a:rPr>
              <a:t> </a:t>
            </a:r>
            <a:r>
              <a:rPr lang="en-US" sz="2400" dirty="0">
                <a:solidFill>
                  <a:srgbClr val="3D4044"/>
                </a:solidFill>
                <a:latin typeface="+mn-lt"/>
                <a:ea typeface="Open Sans" panose="020B0606030504020204" pitchFamily="34" charset="0"/>
                <a:cs typeface="Open Sans" panose="020B0606030504020204" pitchFamily="34" charset="0"/>
              </a:rPr>
              <a:t>A Nation, globally engaged and guided by science, meeting the challenges of climate and global change</a:t>
            </a:r>
          </a:p>
          <a:p>
            <a:pPr lvl="0">
              <a:spcAft>
                <a:spcPts val="900"/>
              </a:spcAft>
            </a:pPr>
            <a:r>
              <a:rPr lang="en-US" sz="2400" b="1" dirty="0">
                <a:solidFill>
                  <a:srgbClr val="3D4044"/>
                </a:solidFill>
                <a:latin typeface="+mn-lt"/>
                <a:ea typeface="Open Sans" panose="020B0606030504020204" pitchFamily="34" charset="0"/>
                <a:cs typeface="Open Sans" panose="020B0606030504020204" pitchFamily="34" charset="0"/>
              </a:rPr>
              <a:t>Mission</a:t>
            </a:r>
            <a:r>
              <a:rPr lang="en-US" sz="2400" b="0" dirty="0">
                <a:solidFill>
                  <a:srgbClr val="3D4044"/>
                </a:solidFill>
                <a:latin typeface="+mn-lt"/>
                <a:ea typeface="Open Sans" panose="020B0606030504020204" pitchFamily="34" charset="0"/>
                <a:cs typeface="Open Sans" panose="020B0606030504020204" pitchFamily="34" charset="0"/>
              </a:rPr>
              <a:t>:</a:t>
            </a:r>
            <a:r>
              <a:rPr lang="en-US" sz="2400" b="1" dirty="0">
                <a:solidFill>
                  <a:srgbClr val="3D4044"/>
                </a:solidFill>
                <a:latin typeface="+mn-lt"/>
                <a:ea typeface="Open Sans" panose="020B0606030504020204" pitchFamily="34" charset="0"/>
                <a:cs typeface="Open Sans" panose="020B0606030504020204" pitchFamily="34" charset="0"/>
              </a:rPr>
              <a:t> </a:t>
            </a:r>
            <a:r>
              <a:rPr lang="en-US" sz="2400" dirty="0">
                <a:solidFill>
                  <a:srgbClr val="3D4044"/>
                </a:solidFill>
                <a:latin typeface="+mn-lt"/>
                <a:ea typeface="Open Sans" panose="020B0606030504020204" pitchFamily="34" charset="0"/>
                <a:cs typeface="Open Sans" panose="020B0606030504020204" pitchFamily="34" charset="0"/>
              </a:rPr>
              <a:t>To build a knowledge base that informs human responses to climate and global change through coordinated and integrated federal programs of research, education, communication, and decision support</a:t>
            </a:r>
          </a:p>
        </p:txBody>
      </p:sp>
    </p:spTree>
    <p:extLst>
      <p:ext uri="{BB962C8B-B14F-4D97-AF65-F5344CB8AC3E}">
        <p14:creationId xmlns:p14="http://schemas.microsoft.com/office/powerpoint/2010/main" val="40704673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Global Change Science (static)">
    <p:spTree>
      <p:nvGrpSpPr>
        <p:cNvPr id="1" name=""/>
        <p:cNvGrpSpPr/>
        <p:nvPr/>
      </p:nvGrpSpPr>
      <p:grpSpPr>
        <a:xfrm>
          <a:off x="0" y="0"/>
          <a:ext cx="0" cy="0"/>
          <a:chOff x="0" y="0"/>
          <a:chExt cx="0" cy="0"/>
        </a:xfrm>
      </p:grpSpPr>
      <p:sp>
        <p:nvSpPr>
          <p:cNvPr id="5" name="Title 1"/>
          <p:cNvSpPr txBox="1">
            <a:spLocks/>
          </p:cNvSpPr>
          <p:nvPr userDrawn="1"/>
        </p:nvSpPr>
        <p:spPr>
          <a:xfrm>
            <a:off x="628650" y="365126"/>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96BA3"/>
                </a:solidFill>
                <a:latin typeface="Roboto" panose="02000000000000000000" pitchFamily="2" charset="0"/>
                <a:ea typeface="Roboto" panose="02000000000000000000" pitchFamily="2" charset="0"/>
                <a:cs typeface="Roboto" panose="02000000000000000000" pitchFamily="2" charset="0"/>
              </a:defRPr>
            </a:lvl1pPr>
          </a:lstStyle>
          <a:p>
            <a:r>
              <a:rPr lang="en-US" sz="4400" dirty="0">
                <a:latin typeface="+mn-lt"/>
              </a:rPr>
              <a:t>USGCRP: Global Change Science</a:t>
            </a:r>
          </a:p>
        </p:txBody>
      </p:sp>
      <p:sp>
        <p:nvSpPr>
          <p:cNvPr id="4" name="TextBox 3"/>
          <p:cNvSpPr txBox="1"/>
          <p:nvPr userDrawn="1"/>
        </p:nvSpPr>
        <p:spPr>
          <a:xfrm>
            <a:off x="628650" y="1690689"/>
            <a:ext cx="7886700" cy="4444641"/>
          </a:xfrm>
          <a:prstGeom prst="rect">
            <a:avLst/>
          </a:prstGeom>
        </p:spPr>
        <p:txBody>
          <a:bodyPr vert="horz" wrap="square" lIns="68580" tIns="34290" rIns="68580" bIns="34290" rtlCol="0" anchor="t" anchorCtr="0">
            <a:normAutofit/>
          </a:bodyPr>
          <a:lstStyle/>
          <a:p>
            <a:pPr marL="342900" lvl="0" indent="-342900">
              <a:lnSpc>
                <a:spcPct val="100000"/>
              </a:lnSpc>
              <a:spcAft>
                <a:spcPts val="900"/>
              </a:spcAft>
              <a:buFont typeface="Arial" panose="020B0604020202020204" pitchFamily="34" charset="0"/>
              <a:buChar char="•"/>
            </a:pPr>
            <a:r>
              <a:rPr lang="en-US" sz="2400" b="0" dirty="0">
                <a:solidFill>
                  <a:srgbClr val="3D4044"/>
                </a:solidFill>
                <a:latin typeface="+mn-lt"/>
                <a:ea typeface="Open Sans" panose="020B0606030504020204" pitchFamily="34" charset="0"/>
                <a:cs typeface="Open Sans" panose="020B0606030504020204" pitchFamily="34" charset="0"/>
              </a:rPr>
              <a:t>Coordinate</a:t>
            </a:r>
            <a:r>
              <a:rPr lang="en-US" sz="2400" b="0" baseline="0" dirty="0">
                <a:solidFill>
                  <a:srgbClr val="3D4044"/>
                </a:solidFill>
                <a:latin typeface="+mn-lt"/>
                <a:ea typeface="Open Sans" panose="020B0606030504020204" pitchFamily="34" charset="0"/>
                <a:cs typeface="Open Sans" panose="020B0606030504020204" pitchFamily="34" charset="0"/>
              </a:rPr>
              <a:t> Federal research to better understand and prepare the Nation for global change</a:t>
            </a:r>
          </a:p>
          <a:p>
            <a:pPr marL="342900" lvl="0" indent="-342900">
              <a:lnSpc>
                <a:spcPct val="100000"/>
              </a:lnSpc>
              <a:spcAft>
                <a:spcPts val="900"/>
              </a:spcAft>
              <a:buFont typeface="Arial" panose="020B0604020202020204" pitchFamily="34" charset="0"/>
              <a:buChar char="•"/>
            </a:pPr>
            <a:r>
              <a:rPr lang="en-US" sz="2400" b="0" baseline="0" dirty="0">
                <a:solidFill>
                  <a:srgbClr val="3D4044"/>
                </a:solidFill>
                <a:latin typeface="+mn-lt"/>
                <a:ea typeface="Open Sans" panose="020B0606030504020204" pitchFamily="34" charset="0"/>
                <a:cs typeface="Open Sans" panose="020B0606030504020204" pitchFamily="34" charset="0"/>
              </a:rPr>
              <a:t>Prioritize and support cutting-edge scientific work in global change</a:t>
            </a:r>
          </a:p>
          <a:p>
            <a:pPr marL="342900" lvl="0" indent="-342900">
              <a:lnSpc>
                <a:spcPct val="100000"/>
              </a:lnSpc>
              <a:spcAft>
                <a:spcPts val="900"/>
              </a:spcAft>
              <a:buFont typeface="Arial" panose="020B0604020202020204" pitchFamily="34" charset="0"/>
              <a:buChar char="•"/>
            </a:pPr>
            <a:r>
              <a:rPr lang="en-US" sz="2400" b="0" baseline="0" dirty="0">
                <a:solidFill>
                  <a:srgbClr val="3D4044"/>
                </a:solidFill>
                <a:latin typeface="+mn-lt"/>
                <a:ea typeface="Open Sans" panose="020B0606030504020204" pitchFamily="34" charset="0"/>
                <a:cs typeface="Open Sans" panose="020B0606030504020204" pitchFamily="34" charset="0"/>
              </a:rPr>
              <a:t>Assess the state of scientific knowledge and the Nation’s readiness to respond to global change</a:t>
            </a:r>
          </a:p>
          <a:p>
            <a:pPr marL="342900" lvl="0" indent="-342900">
              <a:lnSpc>
                <a:spcPct val="100000"/>
              </a:lnSpc>
              <a:spcAft>
                <a:spcPts val="900"/>
              </a:spcAft>
              <a:buFont typeface="Arial" panose="020B0604020202020204" pitchFamily="34" charset="0"/>
              <a:buChar char="•"/>
            </a:pPr>
            <a:r>
              <a:rPr lang="en-US" sz="2400" b="0" baseline="0" dirty="0">
                <a:solidFill>
                  <a:srgbClr val="3D4044"/>
                </a:solidFill>
                <a:latin typeface="+mn-lt"/>
                <a:ea typeface="Open Sans" panose="020B0606030504020204" pitchFamily="34" charset="0"/>
                <a:cs typeface="Open Sans" panose="020B0606030504020204" pitchFamily="34" charset="0"/>
              </a:rPr>
              <a:t>Communicate research findings to inform, educate, and engage the global community</a:t>
            </a:r>
            <a:endParaRPr lang="en-US" sz="2400" b="0" dirty="0">
              <a:solidFill>
                <a:srgbClr val="3D4044"/>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200403939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trategic Plan Goals (static)">
    <p:spTree>
      <p:nvGrpSpPr>
        <p:cNvPr id="1" name=""/>
        <p:cNvGrpSpPr/>
        <p:nvPr/>
      </p:nvGrpSpPr>
      <p:grpSpPr>
        <a:xfrm>
          <a:off x="0" y="0"/>
          <a:ext cx="0" cy="0"/>
          <a:chOff x="0" y="0"/>
          <a:chExt cx="0" cy="0"/>
        </a:xfrm>
      </p:grpSpPr>
      <p:sp>
        <p:nvSpPr>
          <p:cNvPr id="5" name="Title 1"/>
          <p:cNvSpPr txBox="1">
            <a:spLocks/>
          </p:cNvSpPr>
          <p:nvPr userDrawn="1"/>
        </p:nvSpPr>
        <p:spPr>
          <a:xfrm>
            <a:off x="628650" y="365126"/>
            <a:ext cx="7886700" cy="1325563"/>
          </a:xfrm>
          <a:prstGeom prst="rect">
            <a:avLst/>
          </a:prstGeom>
        </p:spPr>
        <p:txBody>
          <a:bodyPr vert="horz" lIns="68580" tIns="34290" rIns="68580" bIns="34290" rtlCol="0" anchor="ctr">
            <a:normAutofit/>
          </a:bodyPr>
          <a:lstStyle>
            <a:lvl1pPr algn="l" defTabSz="914400" rtl="0" eaLnBrk="1" latinLnBrk="0" hangingPunct="1">
              <a:lnSpc>
                <a:spcPct val="90000"/>
              </a:lnSpc>
              <a:spcBef>
                <a:spcPct val="0"/>
              </a:spcBef>
              <a:buNone/>
              <a:defRPr sz="4400" kern="1200" baseline="0">
                <a:solidFill>
                  <a:srgbClr val="096BA3"/>
                </a:solidFill>
                <a:latin typeface="Roboto" panose="02000000000000000000" pitchFamily="2" charset="0"/>
                <a:ea typeface="Roboto" panose="02000000000000000000" pitchFamily="2" charset="0"/>
                <a:cs typeface="Roboto" panose="02000000000000000000" pitchFamily="2" charset="0"/>
              </a:defRPr>
            </a:lvl1pPr>
          </a:lstStyle>
          <a:p>
            <a:r>
              <a:rPr lang="en-US" sz="3600" dirty="0">
                <a:latin typeface="+mn-lt"/>
              </a:rPr>
              <a:t>USGCRP: 2012-2021 Strategic</a:t>
            </a:r>
            <a:r>
              <a:rPr lang="en-US" sz="3600" baseline="0" dirty="0">
                <a:latin typeface="+mn-lt"/>
              </a:rPr>
              <a:t> Plan Goals</a:t>
            </a:r>
            <a:endParaRPr lang="en-US" sz="3600" dirty="0">
              <a:latin typeface="+mn-lt"/>
            </a:endParaRPr>
          </a:p>
        </p:txBody>
      </p:sp>
      <p:sp>
        <p:nvSpPr>
          <p:cNvPr id="4" name="TextBox 3"/>
          <p:cNvSpPr txBox="1"/>
          <p:nvPr userDrawn="1"/>
        </p:nvSpPr>
        <p:spPr>
          <a:xfrm>
            <a:off x="628650" y="1690689"/>
            <a:ext cx="7886700" cy="4444641"/>
          </a:xfrm>
          <a:prstGeom prst="rect">
            <a:avLst/>
          </a:prstGeom>
        </p:spPr>
        <p:txBody>
          <a:bodyPr vert="horz" wrap="square" lIns="68580" tIns="34290" rIns="68580" bIns="34290" rtlCol="0" anchor="t" anchorCtr="0">
            <a:noAutofit/>
          </a:bodyPr>
          <a:lstStyle/>
          <a:p>
            <a:pPr marL="0" indent="0" rtl="0">
              <a:spcAft>
                <a:spcPts val="900"/>
              </a:spcAft>
              <a:buFontTx/>
              <a:buNone/>
            </a:pPr>
            <a:r>
              <a:rPr lang="en-US" sz="2200" b="1" dirty="0">
                <a:solidFill>
                  <a:srgbClr val="3D4044"/>
                </a:solidFill>
                <a:latin typeface="+mn-lt"/>
                <a:ea typeface="Open Sans" panose="020B0606030504020204" pitchFamily="34" charset="0"/>
                <a:cs typeface="Open Sans" panose="020B0606030504020204" pitchFamily="34" charset="0"/>
              </a:rPr>
              <a:t>Advance</a:t>
            </a:r>
            <a:r>
              <a:rPr lang="en-US" sz="2200" b="1" baseline="0" dirty="0">
                <a:solidFill>
                  <a:srgbClr val="3D4044"/>
                </a:solidFill>
                <a:latin typeface="+mn-lt"/>
                <a:ea typeface="Open Sans" panose="020B0606030504020204" pitchFamily="34" charset="0"/>
                <a:cs typeface="Open Sans" panose="020B0606030504020204" pitchFamily="34" charset="0"/>
              </a:rPr>
              <a:t> Science</a:t>
            </a:r>
            <a:r>
              <a:rPr lang="en-US" sz="2200" b="0" baseline="0" dirty="0">
                <a:solidFill>
                  <a:srgbClr val="3D4044"/>
                </a:solidFill>
                <a:latin typeface="+mn-lt"/>
                <a:ea typeface="Open Sans" panose="020B0606030504020204" pitchFamily="34" charset="0"/>
                <a:cs typeface="Open Sans" panose="020B0606030504020204" pitchFamily="34" charset="0"/>
              </a:rPr>
              <a:t>: Advance scientific knowledge of the integrated natural and human components of the Earth System</a:t>
            </a:r>
          </a:p>
          <a:p>
            <a:pPr marL="0" indent="0" rtl="0">
              <a:spcAft>
                <a:spcPts val="900"/>
              </a:spcAft>
              <a:buFontTx/>
              <a:buNone/>
            </a:pPr>
            <a:r>
              <a:rPr lang="en-US" sz="2200" b="1" baseline="0" dirty="0">
                <a:solidFill>
                  <a:srgbClr val="3D4044"/>
                </a:solidFill>
                <a:latin typeface="+mn-lt"/>
                <a:ea typeface="Open Sans" panose="020B0606030504020204" pitchFamily="34" charset="0"/>
                <a:cs typeface="Open Sans" panose="020B0606030504020204" pitchFamily="34" charset="0"/>
              </a:rPr>
              <a:t>Inform Decisions</a:t>
            </a:r>
            <a:r>
              <a:rPr lang="en-US" sz="2200" b="0" baseline="0" dirty="0">
                <a:solidFill>
                  <a:srgbClr val="3D4044"/>
                </a:solidFill>
                <a:latin typeface="+mn-lt"/>
                <a:ea typeface="Open Sans" panose="020B0606030504020204" pitchFamily="34" charset="0"/>
                <a:cs typeface="Open Sans" panose="020B0606030504020204" pitchFamily="34" charset="0"/>
              </a:rPr>
              <a:t>: Provide the scientific basis to inform and enable timely decisions on adaptation and mitigation</a:t>
            </a:r>
          </a:p>
          <a:p>
            <a:pPr marL="0" indent="0" rtl="0">
              <a:spcAft>
                <a:spcPts val="900"/>
              </a:spcAft>
              <a:buFontTx/>
              <a:buNone/>
            </a:pPr>
            <a:r>
              <a:rPr lang="en-US" sz="2200" b="1" baseline="0" dirty="0">
                <a:solidFill>
                  <a:srgbClr val="3D4044"/>
                </a:solidFill>
                <a:latin typeface="+mn-lt"/>
                <a:ea typeface="Open Sans" panose="020B0606030504020204" pitchFamily="34" charset="0"/>
                <a:cs typeface="Open Sans" panose="020B0606030504020204" pitchFamily="34" charset="0"/>
              </a:rPr>
              <a:t>Sustained Assessments</a:t>
            </a:r>
            <a:r>
              <a:rPr lang="en-US" sz="2200" b="0" baseline="0" dirty="0">
                <a:solidFill>
                  <a:srgbClr val="3D4044"/>
                </a:solidFill>
                <a:latin typeface="+mn-lt"/>
                <a:ea typeface="Open Sans" panose="020B0606030504020204" pitchFamily="34" charset="0"/>
                <a:cs typeface="Open Sans" panose="020B0606030504020204" pitchFamily="34" charset="0"/>
              </a:rPr>
              <a:t>: Build sustained assessment capacity that improves the Nation’s ability to understand, anticipate, and respond to global and climate change impacts and vulnerabilities </a:t>
            </a:r>
          </a:p>
          <a:p>
            <a:pPr marL="0" indent="0" rtl="0">
              <a:spcAft>
                <a:spcPts val="900"/>
              </a:spcAft>
              <a:buFontTx/>
              <a:buNone/>
            </a:pPr>
            <a:r>
              <a:rPr lang="en-US" sz="2200" b="1" baseline="0" dirty="0">
                <a:solidFill>
                  <a:srgbClr val="3D4044"/>
                </a:solidFill>
                <a:latin typeface="+mn-lt"/>
                <a:ea typeface="Open Sans" panose="020B0606030504020204" pitchFamily="34" charset="0"/>
                <a:cs typeface="Open Sans" panose="020B0606030504020204" pitchFamily="34" charset="0"/>
              </a:rPr>
              <a:t>Communicate and Educate</a:t>
            </a:r>
            <a:r>
              <a:rPr lang="en-US" sz="2200" b="0" baseline="0" dirty="0">
                <a:solidFill>
                  <a:srgbClr val="3D4044"/>
                </a:solidFill>
                <a:latin typeface="+mn-lt"/>
                <a:ea typeface="Open Sans" panose="020B0606030504020204" pitchFamily="34" charset="0"/>
                <a:cs typeface="Open Sans" panose="020B0606030504020204" pitchFamily="34" charset="0"/>
              </a:rPr>
              <a:t>: Advance communications and education to broaden public understanding of climate and global change, and empower the workforce of the future</a:t>
            </a:r>
            <a:endParaRPr lang="en-US" sz="2200" b="0" dirty="0">
              <a:solidFill>
                <a:srgbClr val="3D4044"/>
              </a:solidFill>
              <a:latin typeface="+mn-lt"/>
              <a:ea typeface="Open Sans" panose="020B0606030504020204" pitchFamily="34" charset="0"/>
              <a:cs typeface="Open Sans" panose="020B0606030504020204" pitchFamily="34" charset="0"/>
            </a:endParaRPr>
          </a:p>
        </p:txBody>
      </p:sp>
    </p:spTree>
    <p:extLst>
      <p:ext uri="{BB962C8B-B14F-4D97-AF65-F5344CB8AC3E}">
        <p14:creationId xmlns:p14="http://schemas.microsoft.com/office/powerpoint/2010/main" val="19356274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2090394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0012810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rgbClr val="3D4044"/>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29192057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2997572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solidFill>
                  <a:srgbClr val="3D404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235865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2808885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113043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35190531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874170" y="6382417"/>
            <a:ext cx="1332008" cy="329686"/>
          </a:xfrm>
          <a:prstGeom prst="rect">
            <a:avLst/>
          </a:prstGeom>
        </p:spPr>
      </p:pic>
      <p:sp>
        <p:nvSpPr>
          <p:cNvPr id="8" name="Rectangle 7"/>
          <p:cNvSpPr/>
          <p:nvPr userDrawn="1"/>
        </p:nvSpPr>
        <p:spPr>
          <a:xfrm>
            <a:off x="0" y="6283686"/>
            <a:ext cx="9144000" cy="459811"/>
          </a:xfrm>
          <a:prstGeom prst="rect">
            <a:avLst/>
          </a:prstGeom>
          <a:solidFill>
            <a:srgbClr val="096B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50" dirty="0">
              <a:latin typeface="Roboto" panose="02000000000000000000" pitchFamily="2" charset="0"/>
            </a:endParaRPr>
          </a:p>
        </p:txBody>
      </p:sp>
      <p:pic>
        <p:nvPicPr>
          <p:cNvPr id="9" name="Picture 8"/>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3728217" y="6373044"/>
            <a:ext cx="1687565" cy="311742"/>
          </a:xfrm>
          <a:prstGeom prst="rect">
            <a:avLst/>
          </a:prstGeom>
        </p:spPr>
      </p:pic>
    </p:spTree>
    <p:extLst>
      <p:ext uri="{BB962C8B-B14F-4D97-AF65-F5344CB8AC3E}">
        <p14:creationId xmlns:p14="http://schemas.microsoft.com/office/powerpoint/2010/main" val="1048301544"/>
      </p:ext>
    </p:extLst>
  </p:cSld>
  <p:clrMap bg1="lt1" tx1="dk1" bg2="lt2" tx2="dk2" accent1="accent1" accent2="accent2" accent3="accent3" accent4="accent4" accent5="accent5" accent6="accent6" hlink="hlink" folHlink="folHlink"/>
  <p:sldLayoutIdLst>
    <p:sldLayoutId id="2147483709" r:id="rId1"/>
    <p:sldLayoutId id="2147483708"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694" r:id="rId11"/>
    <p:sldLayoutId id="2147483695" r:id="rId12"/>
    <p:sldLayoutId id="2147483691" r:id="rId13"/>
    <p:sldLayoutId id="2147483689" r:id="rId14"/>
    <p:sldLayoutId id="2147483687" r:id="rId15"/>
    <p:sldLayoutId id="2147483688" r:id="rId16"/>
    <p:sldLayoutId id="2147483690" r:id="rId17"/>
  </p:sldLayoutIdLst>
  <p:txStyles>
    <p:titleStyle>
      <a:lvl1pPr algn="l" defTabSz="914400" rtl="0" eaLnBrk="1" latinLnBrk="0" hangingPunct="1">
        <a:lnSpc>
          <a:spcPct val="90000"/>
        </a:lnSpc>
        <a:spcBef>
          <a:spcPct val="0"/>
        </a:spcBef>
        <a:buNone/>
        <a:defRPr sz="4400" kern="1200">
          <a:solidFill>
            <a:srgbClr val="096BA3"/>
          </a:solidFill>
          <a:latin typeface="+mn-lt"/>
          <a:ea typeface="Roboto" panose="02000000000000000000" pitchFamily="2" charset="0"/>
          <a:cs typeface="Roboto" panose="02000000000000000000"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rgbClr val="3D4044"/>
          </a:solidFill>
          <a:latin typeface="+mn-lt"/>
          <a:ea typeface="Open Sans" panose="020B0606030504020204" pitchFamily="34" charset="0"/>
          <a:cs typeface="Open Sans" panose="020B0606030504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rgbClr val="3D4044"/>
          </a:solidFill>
          <a:latin typeface="+mn-lt"/>
          <a:ea typeface="Open Sans" panose="020B0606030504020204" pitchFamily="34" charset="0"/>
          <a:cs typeface="Open Sans" panose="020B0606030504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rgbClr val="3D4044"/>
          </a:solidFill>
          <a:latin typeface="+mn-lt"/>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rgbClr val="3D4044"/>
          </a:solidFill>
          <a:latin typeface="+mn-lt"/>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3D4044"/>
          </a:solidFill>
          <a:latin typeface="+mn-lt"/>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orient="horz" pos="216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jpeg"/><Relationship Id="rId1" Type="http://schemas.openxmlformats.org/officeDocument/2006/relationships/slideLayout" Target="../slideLayouts/slideLayout3.xml"/><Relationship Id="rId5" Type="http://schemas.openxmlformats.org/officeDocument/2006/relationships/image" Target="../media/image24.jpeg"/><Relationship Id="rId4" Type="http://schemas.openxmlformats.org/officeDocument/2006/relationships/image" Target="../media/image23.gif"/></Relationships>
</file>

<file path=ppt/slides/_rels/slide3.xml.rels><?xml version="1.0" encoding="UTF-8" standalone="yes"?>
<Relationships xmlns="http://schemas.openxmlformats.org/package/2006/relationships"><Relationship Id="rId8" Type="http://schemas.openxmlformats.org/officeDocument/2006/relationships/hyperlink" Target="nca2014.globalchange.gov" TargetMode="External"/><Relationship Id="rId3" Type="http://schemas.openxmlformats.org/officeDocument/2006/relationships/image" Target="../media/image25.png"/><Relationship Id="rId7" Type="http://schemas.openxmlformats.org/officeDocument/2006/relationships/hyperlink" Target="http://neptune.gsfc.nasa.gov/csb/index.php?section=278"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28.jpeg"/><Relationship Id="rId5" Type="http://schemas.openxmlformats.org/officeDocument/2006/relationships/image" Target="../media/image27.png"/><Relationship Id="rId4" Type="http://schemas.openxmlformats.org/officeDocument/2006/relationships/image" Target="../media/image26.png"/><Relationship Id="rId9" Type="http://schemas.openxmlformats.org/officeDocument/2006/relationships/hyperlink" Target="health2016.globalchange.gov"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globalchange.gov/notices" TargetMode="Externa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285103" y="4331922"/>
            <a:ext cx="6536724" cy="882629"/>
          </a:xfrm>
        </p:spPr>
        <p:txBody>
          <a:bodyPr/>
          <a:lstStyle/>
          <a:p>
            <a:pPr>
              <a:lnSpc>
                <a:spcPct val="100000"/>
              </a:lnSpc>
            </a:pPr>
            <a:r>
              <a:rPr lang="en-US" dirty="0" smtClean="0">
                <a:ea typeface="Open Sans" panose="020B0606030504020204" pitchFamily="34" charset="0"/>
                <a:cs typeface="Open Sans" panose="020B0606030504020204" pitchFamily="34" charset="0"/>
              </a:rPr>
              <a:t>Presented by: Shannon </a:t>
            </a:r>
            <a:r>
              <a:rPr lang="en-US" dirty="0">
                <a:ea typeface="Open Sans" panose="020B0606030504020204" pitchFamily="34" charset="0"/>
                <a:cs typeface="Open Sans" panose="020B0606030504020204" pitchFamily="34" charset="0"/>
              </a:rPr>
              <a:t>McNeeley </a:t>
            </a:r>
          </a:p>
          <a:p>
            <a:pPr>
              <a:lnSpc>
                <a:spcPct val="100000"/>
              </a:lnSpc>
            </a:pPr>
            <a:r>
              <a:rPr lang="en-US" dirty="0">
                <a:ea typeface="Open Sans" panose="020B0606030504020204" pitchFamily="34" charset="0"/>
                <a:cs typeface="Open Sans" panose="020B0606030504020204" pitchFamily="34" charset="0"/>
              </a:rPr>
              <a:t>Rising Voices 5</a:t>
            </a:r>
          </a:p>
          <a:p>
            <a:pPr>
              <a:lnSpc>
                <a:spcPct val="100000"/>
              </a:lnSpc>
            </a:pPr>
            <a:r>
              <a:rPr lang="en-US" dirty="0">
                <a:ea typeface="Open Sans" panose="020B0606030504020204" pitchFamily="34" charset="0"/>
                <a:cs typeface="Open Sans" panose="020B0606030504020204" pitchFamily="34" charset="0"/>
              </a:rPr>
              <a:t>Boulder, CO</a:t>
            </a:r>
          </a:p>
          <a:p>
            <a:pPr>
              <a:lnSpc>
                <a:spcPct val="100000"/>
              </a:lnSpc>
            </a:pPr>
            <a:r>
              <a:rPr lang="en-US" dirty="0" smtClean="0">
                <a:ea typeface="Open Sans" panose="020B0606030504020204" pitchFamily="34" charset="0"/>
                <a:cs typeface="Open Sans" panose="020B0606030504020204" pitchFamily="34" charset="0"/>
              </a:rPr>
              <a:t>From: </a:t>
            </a:r>
            <a:r>
              <a:rPr lang="en-US" dirty="0" smtClean="0"/>
              <a:t>Rachael </a:t>
            </a:r>
            <a:r>
              <a:rPr lang="en-US" dirty="0"/>
              <a:t>Novak (BIA) and Lesley Jantarasami (EPA), Federal Coordinating Lead Authors</a:t>
            </a:r>
          </a:p>
          <a:p>
            <a:pPr>
              <a:lnSpc>
                <a:spcPct val="100000"/>
              </a:lnSpc>
            </a:pPr>
            <a:r>
              <a:rPr lang="en-US" dirty="0" smtClean="0"/>
              <a:t> </a:t>
            </a:r>
          </a:p>
        </p:txBody>
      </p:sp>
      <p:sp>
        <p:nvSpPr>
          <p:cNvPr id="4" name="Text Placeholder 3"/>
          <p:cNvSpPr>
            <a:spLocks noGrp="1"/>
          </p:cNvSpPr>
          <p:nvPr>
            <p:ph type="body" sz="quarter" idx="10"/>
          </p:nvPr>
        </p:nvSpPr>
        <p:spPr>
          <a:xfrm>
            <a:off x="3300917" y="6038118"/>
            <a:ext cx="2359454" cy="227568"/>
          </a:xfrm>
        </p:spPr>
        <p:txBody>
          <a:bodyPr/>
          <a:lstStyle/>
          <a:p>
            <a:r>
              <a:rPr lang="en-US" dirty="0" smtClean="0"/>
              <a:t>4/13/2017</a:t>
            </a:r>
            <a:endParaRPr lang="en-US" dirty="0"/>
          </a:p>
        </p:txBody>
      </p:sp>
      <p:sp>
        <p:nvSpPr>
          <p:cNvPr id="6" name="TextBox 5"/>
          <p:cNvSpPr txBox="1"/>
          <p:nvPr/>
        </p:nvSpPr>
        <p:spPr>
          <a:xfrm>
            <a:off x="580767" y="2098078"/>
            <a:ext cx="7799754" cy="1815882"/>
          </a:xfrm>
          <a:prstGeom prst="rect">
            <a:avLst/>
          </a:prstGeom>
          <a:noFill/>
        </p:spPr>
        <p:txBody>
          <a:bodyPr wrap="square" rtlCol="0">
            <a:spAutoFit/>
          </a:bodyPr>
          <a:lstStyle/>
          <a:p>
            <a:pPr algn="ctr"/>
            <a:r>
              <a:rPr lang="en-US" sz="2800" b="1" u="sng" dirty="0">
                <a:solidFill>
                  <a:schemeClr val="bg1"/>
                </a:solidFill>
              </a:rPr>
              <a:t>Fourth National Climate Assessment</a:t>
            </a:r>
            <a:br>
              <a:rPr lang="en-US" sz="2800" b="1" u="sng" dirty="0">
                <a:solidFill>
                  <a:schemeClr val="bg1"/>
                </a:solidFill>
              </a:rPr>
            </a:br>
            <a:endParaRPr lang="en-US" sz="2800" b="1" u="sng" dirty="0">
              <a:solidFill>
                <a:schemeClr val="bg1"/>
              </a:solidFill>
            </a:endParaRPr>
          </a:p>
          <a:p>
            <a:pPr algn="ctr"/>
            <a:endParaRPr lang="en-US" sz="2800" i="1" dirty="0">
              <a:solidFill>
                <a:schemeClr val="bg1"/>
              </a:solidFill>
            </a:endParaRPr>
          </a:p>
          <a:p>
            <a:pPr algn="ctr"/>
            <a:r>
              <a:rPr lang="en-US" sz="2800" b="1" i="1" dirty="0">
                <a:solidFill>
                  <a:schemeClr val="bg1"/>
                </a:solidFill>
              </a:rPr>
              <a:t>Tribal and Indigenous Communities (Working Title</a:t>
            </a:r>
            <a:r>
              <a:rPr lang="en-US" sz="2800" b="1" i="1" dirty="0" smtClean="0">
                <a:solidFill>
                  <a:schemeClr val="bg1"/>
                </a:solidFill>
              </a:rPr>
              <a:t>)</a:t>
            </a:r>
            <a:r>
              <a:rPr lang="en-US" sz="2800" i="1" dirty="0" smtClean="0">
                <a:solidFill>
                  <a:schemeClr val="bg1"/>
                </a:solidFill>
              </a:rPr>
              <a:t> </a:t>
            </a:r>
            <a:endParaRPr lang="en-US" sz="2800" dirty="0">
              <a:solidFill>
                <a:schemeClr val="bg1"/>
              </a:solidFill>
            </a:endParaRPr>
          </a:p>
        </p:txBody>
      </p:sp>
    </p:spTree>
    <p:extLst>
      <p:ext uri="{BB962C8B-B14F-4D97-AF65-F5344CB8AC3E}">
        <p14:creationId xmlns:p14="http://schemas.microsoft.com/office/powerpoint/2010/main" val="425400271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92726" y="352770"/>
            <a:ext cx="7886700" cy="845836"/>
          </a:xfrm>
        </p:spPr>
        <p:txBody>
          <a:bodyPr>
            <a:normAutofit/>
          </a:bodyPr>
          <a:lstStyle/>
          <a:p>
            <a:r>
              <a:rPr lang="en-US" sz="3800" dirty="0"/>
              <a:t>U.S. Global Change Research Program</a:t>
            </a:r>
          </a:p>
        </p:txBody>
      </p:sp>
      <p:sp>
        <p:nvSpPr>
          <p:cNvPr id="3" name="Content Placeholder 2"/>
          <p:cNvSpPr>
            <a:spLocks noGrp="1"/>
          </p:cNvSpPr>
          <p:nvPr>
            <p:ph idx="1"/>
          </p:nvPr>
        </p:nvSpPr>
        <p:spPr>
          <a:xfrm>
            <a:off x="608626" y="1198606"/>
            <a:ext cx="7770800" cy="1953650"/>
          </a:xfrm>
        </p:spPr>
        <p:txBody>
          <a:bodyPr/>
          <a:lstStyle/>
          <a:p>
            <a:r>
              <a:rPr lang="en-US" dirty="0"/>
              <a:t>USGCRP began as a Presidential Initiative in 1989</a:t>
            </a:r>
          </a:p>
          <a:p>
            <a:r>
              <a:rPr lang="en-US" dirty="0"/>
              <a:t>Mandated by Congress in the Global Change Research Act of 1990 (P.L. 101-606), “to assist the Nation and the world to </a:t>
            </a:r>
            <a:r>
              <a:rPr lang="en-US" b="1" dirty="0"/>
              <a:t>understand, assess, predict, </a:t>
            </a:r>
            <a:r>
              <a:rPr lang="en-US" dirty="0"/>
              <a:t>and </a:t>
            </a:r>
            <a:r>
              <a:rPr lang="en-US" b="1" dirty="0"/>
              <a:t>respond </a:t>
            </a:r>
            <a:r>
              <a:rPr lang="en-US" dirty="0"/>
              <a:t>to human-induced and natural processes of global change”</a:t>
            </a:r>
          </a:p>
        </p:txBody>
      </p:sp>
      <p:pic>
        <p:nvPicPr>
          <p:cNvPr id="4" name="Picture 3"/>
          <p:cNvPicPr>
            <a:picLocks noChangeAspect="1"/>
          </p:cNvPicPr>
          <p:nvPr/>
        </p:nvPicPr>
        <p:blipFill>
          <a:blip r:embed="rId2" cstate="screen">
            <a:clrChange>
              <a:clrFrom>
                <a:srgbClr val="FFFFFE"/>
              </a:clrFrom>
              <a:clrTo>
                <a:srgbClr val="FFFFFE">
                  <a:alpha val="0"/>
                </a:srgbClr>
              </a:clrTo>
            </a:clrChange>
            <a:extLst>
              <a:ext uri="{28A0092B-C50C-407E-A947-70E740481C1C}">
                <a14:useLocalDpi xmlns:a14="http://schemas.microsoft.com/office/drawing/2010/main"/>
              </a:ext>
            </a:extLst>
          </a:blip>
          <a:stretch>
            <a:fillRect/>
          </a:stretch>
        </p:blipFill>
        <p:spPr>
          <a:xfrm>
            <a:off x="0" y="3250705"/>
            <a:ext cx="9144000" cy="690634"/>
          </a:xfrm>
          <a:prstGeom prst="rect">
            <a:avLst/>
          </a:prstGeom>
        </p:spPr>
      </p:pic>
      <p:grpSp>
        <p:nvGrpSpPr>
          <p:cNvPr id="5" name="Group 4"/>
          <p:cNvGrpSpPr/>
          <p:nvPr/>
        </p:nvGrpSpPr>
        <p:grpSpPr>
          <a:xfrm>
            <a:off x="1573251" y="4307206"/>
            <a:ext cx="5651510" cy="1972900"/>
            <a:chOff x="1655810" y="4047356"/>
            <a:chExt cx="5651510" cy="2126841"/>
          </a:xfrm>
        </p:grpSpPr>
        <p:pic>
          <p:nvPicPr>
            <p:cNvPr id="6" name="Content Placeholder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75225" y="4047356"/>
              <a:ext cx="1411287" cy="1828800"/>
            </a:xfrm>
            <a:prstGeom prst="rect">
              <a:avLst/>
            </a:prstGeom>
            <a:ln>
              <a:noFill/>
            </a:ln>
          </p:spPr>
        </p:pic>
        <p:pic>
          <p:nvPicPr>
            <p:cNvPr id="7" name="Picture 4" descr="al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766158" y="4047356"/>
              <a:ext cx="1406770" cy="1828800"/>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8" name="Picture 6" descr="alt"/>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770692" y="4047356"/>
              <a:ext cx="1406769" cy="18288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9" name="TextBox 8"/>
            <p:cNvSpPr txBox="1"/>
            <p:nvPr/>
          </p:nvSpPr>
          <p:spPr>
            <a:xfrm>
              <a:off x="1655810" y="5878922"/>
              <a:ext cx="1627466" cy="295275"/>
            </a:xfrm>
            <a:prstGeom prst="rect">
              <a:avLst/>
            </a:prstGeom>
          </p:spPr>
          <p:txBody>
            <a:bodyPr vert="horz" wrap="none" lIns="68580" tIns="34290" rIns="68580" bIns="34290" rtlCol="0" anchor="ctr" anchorCtr="0">
              <a:normAutofit lnSpcReduction="10000"/>
            </a:bodyPr>
            <a:lstStyle/>
            <a:p>
              <a:pPr algn="ctr"/>
              <a:r>
                <a:rPr lang="en-US" sz="1350" dirty="0"/>
                <a:t>NCA1</a:t>
              </a:r>
            </a:p>
          </p:txBody>
        </p:sp>
        <p:sp>
          <p:nvSpPr>
            <p:cNvPr id="10" name="TextBox 9"/>
            <p:cNvSpPr txBox="1"/>
            <p:nvPr/>
          </p:nvSpPr>
          <p:spPr>
            <a:xfrm>
              <a:off x="3654050" y="5878922"/>
              <a:ext cx="1640051" cy="295275"/>
            </a:xfrm>
            <a:prstGeom prst="rect">
              <a:avLst/>
            </a:prstGeom>
          </p:spPr>
          <p:txBody>
            <a:bodyPr vert="horz" wrap="none" lIns="68580" tIns="34290" rIns="68580" bIns="34290" rtlCol="0" anchor="ctr" anchorCtr="0">
              <a:normAutofit lnSpcReduction="10000"/>
            </a:bodyPr>
            <a:lstStyle/>
            <a:p>
              <a:pPr algn="ctr"/>
              <a:r>
                <a:rPr lang="en-US" sz="1350" dirty="0"/>
                <a:t>NCA2</a:t>
              </a:r>
            </a:p>
          </p:txBody>
        </p:sp>
        <p:sp>
          <p:nvSpPr>
            <p:cNvPr id="11" name="TextBox 10"/>
            <p:cNvSpPr txBox="1"/>
            <p:nvPr/>
          </p:nvSpPr>
          <p:spPr>
            <a:xfrm>
              <a:off x="5654998" y="5878922"/>
              <a:ext cx="1652322" cy="295275"/>
            </a:xfrm>
            <a:prstGeom prst="rect">
              <a:avLst/>
            </a:prstGeom>
          </p:spPr>
          <p:txBody>
            <a:bodyPr vert="horz" wrap="none" lIns="68580" tIns="34290" rIns="68580" bIns="34290" rtlCol="0" anchor="ctr" anchorCtr="0">
              <a:normAutofit lnSpcReduction="10000"/>
            </a:bodyPr>
            <a:lstStyle/>
            <a:p>
              <a:pPr algn="ctr"/>
              <a:r>
                <a:rPr lang="en-US" sz="1350" dirty="0"/>
                <a:t>NCA3</a:t>
              </a:r>
            </a:p>
          </p:txBody>
        </p:sp>
      </p:grpSp>
    </p:spTree>
    <p:extLst>
      <p:ext uri="{BB962C8B-B14F-4D97-AF65-F5344CB8AC3E}">
        <p14:creationId xmlns:p14="http://schemas.microsoft.com/office/powerpoint/2010/main" val="30458850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365126"/>
            <a:ext cx="7886700" cy="1159349"/>
          </a:xfrm>
        </p:spPr>
        <p:txBody>
          <a:bodyPr>
            <a:noAutofit/>
          </a:bodyPr>
          <a:lstStyle/>
          <a:p>
            <a:r>
              <a:rPr lang="en-US" sz="3200" dirty="0"/>
              <a:t>National Climate Assessment/ USGCRP Products prior to </a:t>
            </a:r>
            <a:r>
              <a:rPr lang="en-US" sz="3200" dirty="0" smtClean="0"/>
              <a:t>NCA4 (indigenous peoples related)</a:t>
            </a:r>
            <a:endParaRPr lang="en-US" sz="3200" dirty="0"/>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524475"/>
            <a:ext cx="2179218" cy="285688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081738" y="1820310"/>
            <a:ext cx="2283564" cy="2908926"/>
          </a:xfrm>
          <a:prstGeom prst="rect">
            <a:avLst/>
          </a:prstGeom>
          <a:noFill/>
          <a:ln w="9525">
            <a:solidFill>
              <a:schemeClr val="bg1">
                <a:lumMod val="65000"/>
              </a:schemeClr>
            </a:solidFill>
            <a:miter lim="800000"/>
            <a:headEnd/>
            <a:tailEnd/>
          </a:ln>
          <a:extLst>
            <a:ext uri="{909E8E84-426E-40DD-AFC4-6F175D3DCCD1}">
              <a14:hiddenFill xmlns:a14="http://schemas.microsoft.com/office/drawing/2010/main">
                <a:solidFill>
                  <a:schemeClr val="accent1"/>
                </a:solidFill>
              </a14:hiddenFill>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65302" y="2244062"/>
            <a:ext cx="2393971" cy="2931941"/>
          </a:xfrm>
          <a:prstGeom prst="rect">
            <a:avLst/>
          </a:prstGeom>
          <a:noFill/>
          <a:ln w="3175">
            <a:solidFill>
              <a:schemeClr val="bg1">
                <a:lumMod val="65000"/>
              </a:schemeClr>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descr="cover.jpg"/>
          <p:cNvPicPr>
            <a:picLocks noChangeAspect="1"/>
          </p:cNvPicPr>
          <p:nvPr/>
        </p:nvPicPr>
        <p:blipFill>
          <a:blip r:embed="rId6" cstate="print"/>
          <a:stretch>
            <a:fillRect/>
          </a:stretch>
        </p:blipFill>
        <p:spPr>
          <a:xfrm>
            <a:off x="6759273" y="2758484"/>
            <a:ext cx="2286000" cy="2954656"/>
          </a:xfrm>
          <a:prstGeom prst="rect">
            <a:avLst/>
          </a:prstGeom>
        </p:spPr>
      </p:pic>
      <p:sp>
        <p:nvSpPr>
          <p:cNvPr id="4" name="Rectangle 3"/>
          <p:cNvSpPr/>
          <p:nvPr/>
        </p:nvSpPr>
        <p:spPr>
          <a:xfrm>
            <a:off x="0" y="5025072"/>
            <a:ext cx="4782065" cy="1169551"/>
          </a:xfrm>
          <a:prstGeom prst="rect">
            <a:avLst/>
          </a:prstGeom>
        </p:spPr>
        <p:txBody>
          <a:bodyPr wrap="square">
            <a:spAutoFit/>
          </a:bodyPr>
          <a:lstStyle/>
          <a:p>
            <a:r>
              <a:rPr lang="en-US" sz="1400" b="1" dirty="0"/>
              <a:t>To download PDFs of these documents, please go to: </a:t>
            </a:r>
          </a:p>
          <a:p>
            <a:pPr marL="285750" indent="-285750">
              <a:buFont typeface="Arial" panose="020B0604020202020204" pitchFamily="34" charset="0"/>
              <a:buChar char="•"/>
            </a:pPr>
            <a:r>
              <a:rPr lang="en-US" sz="1400" dirty="0">
                <a:hlinkClick r:id="rId7"/>
              </a:rPr>
              <a:t>https://downloads.globalchange.gov/nca/nca1/native.pdf </a:t>
            </a:r>
          </a:p>
          <a:p>
            <a:pPr marL="285750" indent="-285750">
              <a:buFont typeface="Arial" panose="020B0604020202020204" pitchFamily="34" charset="0"/>
              <a:buChar char="•"/>
            </a:pPr>
            <a:r>
              <a:rPr lang="en-US" sz="1400" dirty="0">
                <a:hlinkClick r:id="rId7"/>
              </a:rPr>
              <a:t>http://neptune.gsfc.nasa.gov/csb/index.php?section=278</a:t>
            </a:r>
            <a:endParaRPr lang="en-US" sz="1400" dirty="0"/>
          </a:p>
          <a:p>
            <a:pPr marL="285750" indent="-285750">
              <a:buFont typeface="Arial" panose="020B0604020202020204" pitchFamily="34" charset="0"/>
              <a:buChar char="•"/>
            </a:pPr>
            <a:r>
              <a:rPr lang="en-US" sz="1400" dirty="0">
                <a:hlinkClick r:id="rId8" action="ppaction://hlinkfile"/>
              </a:rPr>
              <a:t>nca2014.globalchange.gov</a:t>
            </a:r>
            <a:endParaRPr lang="en-US" sz="1400" dirty="0"/>
          </a:p>
          <a:p>
            <a:pPr marL="285750" indent="-285750">
              <a:buFont typeface="Arial" panose="020B0604020202020204" pitchFamily="34" charset="0"/>
              <a:buChar char="•"/>
            </a:pPr>
            <a:r>
              <a:rPr lang="en-US" sz="1400" dirty="0">
                <a:hlinkClick r:id="rId9" action="ppaction://hlinkfile"/>
              </a:rPr>
              <a:t>health2016.globalchange.gov</a:t>
            </a:r>
            <a:endParaRPr lang="en-US" sz="1400" dirty="0"/>
          </a:p>
        </p:txBody>
      </p:sp>
    </p:spTree>
    <p:extLst>
      <p:ext uri="{BB962C8B-B14F-4D97-AF65-F5344CB8AC3E}">
        <p14:creationId xmlns:p14="http://schemas.microsoft.com/office/powerpoint/2010/main" val="272366845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Outreach Opportunities</a:t>
            </a:r>
            <a:endParaRPr lang="en-US" dirty="0"/>
          </a:p>
        </p:txBody>
      </p:sp>
      <p:sp>
        <p:nvSpPr>
          <p:cNvPr id="3" name="Content Placeholder 2"/>
          <p:cNvSpPr>
            <a:spLocks noGrp="1"/>
          </p:cNvSpPr>
          <p:nvPr>
            <p:ph idx="1"/>
          </p:nvPr>
        </p:nvSpPr>
        <p:spPr/>
        <p:txBody>
          <a:bodyPr/>
          <a:lstStyle/>
          <a:p>
            <a:r>
              <a:rPr lang="en-US" dirty="0" smtClean="0"/>
              <a:t>Public Request for Information, summer 2016</a:t>
            </a:r>
          </a:p>
          <a:p>
            <a:r>
              <a:rPr lang="en-US" dirty="0" smtClean="0"/>
              <a:t>Mini-grants for community meetings, fall 2016</a:t>
            </a:r>
          </a:p>
          <a:p>
            <a:r>
              <a:rPr lang="en-US" dirty="0" smtClean="0"/>
              <a:t>Regional Engagement Workshops, winter  2017 (travel support, 28 scholarships)</a:t>
            </a:r>
          </a:p>
          <a:p>
            <a:r>
              <a:rPr lang="en-US" dirty="0" smtClean="0"/>
              <a:t>Meeting outreach (Rising Voices 2016, AIHEC March 2016, NAFWS, and many others, SKC, CMN)</a:t>
            </a:r>
          </a:p>
          <a:p>
            <a:r>
              <a:rPr lang="en-US" dirty="0" smtClean="0"/>
              <a:t>Input from non-peer reviewed sources will be considered through using a set of guidelines</a:t>
            </a:r>
          </a:p>
          <a:p>
            <a:endParaRPr lang="en-US" dirty="0" smtClean="0"/>
          </a:p>
          <a:p>
            <a:endParaRPr lang="en-US" dirty="0"/>
          </a:p>
        </p:txBody>
      </p:sp>
    </p:spTree>
    <p:extLst>
      <p:ext uri="{BB962C8B-B14F-4D97-AF65-F5344CB8AC3E}">
        <p14:creationId xmlns:p14="http://schemas.microsoft.com/office/powerpoint/2010/main" val="369411810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9008" y="426910"/>
            <a:ext cx="7886700" cy="722269"/>
          </a:xfrm>
        </p:spPr>
        <p:txBody>
          <a:bodyPr/>
          <a:lstStyle/>
          <a:p>
            <a:r>
              <a:rPr lang="en-US" dirty="0"/>
              <a:t>NCA4 Chapters</a:t>
            </a:r>
          </a:p>
        </p:txBody>
      </p:sp>
      <p:sp>
        <p:nvSpPr>
          <p:cNvPr id="2" name="TextBox 1"/>
          <p:cNvSpPr txBox="1"/>
          <p:nvPr/>
        </p:nvSpPr>
        <p:spPr>
          <a:xfrm>
            <a:off x="5395308" y="4740215"/>
            <a:ext cx="3534033" cy="1569660"/>
          </a:xfrm>
          <a:prstGeom prst="rect">
            <a:avLst/>
          </a:prstGeom>
          <a:noFill/>
        </p:spPr>
        <p:txBody>
          <a:bodyPr wrap="square" rtlCol="0">
            <a:spAutoFit/>
          </a:bodyPr>
          <a:lstStyle/>
          <a:p>
            <a:pPr>
              <a:lnSpc>
                <a:spcPct val="100000"/>
              </a:lnSpc>
              <a:spcBef>
                <a:spcPts val="0"/>
              </a:spcBef>
            </a:pPr>
            <a:r>
              <a:rPr lang="en-US" sz="1600" b="1" dirty="0"/>
              <a:t>V: Response </a:t>
            </a:r>
          </a:p>
          <a:p>
            <a:pPr marL="182880" indent="-182880">
              <a:buFont typeface="Arial" panose="020B0604020202020204" pitchFamily="34" charset="0"/>
              <a:buChar char="•"/>
            </a:pPr>
            <a:r>
              <a:rPr lang="en-US" sz="1600" dirty="0"/>
              <a:t>Near-term Adaptation Needs and Increased Resiliency</a:t>
            </a:r>
          </a:p>
          <a:p>
            <a:pPr marL="182880" indent="-182880">
              <a:buFont typeface="Arial" panose="020B0604020202020204" pitchFamily="34" charset="0"/>
              <a:buChar char="•"/>
            </a:pPr>
            <a:r>
              <a:rPr lang="en-US" sz="1600" dirty="0"/>
              <a:t>Mitigation: Avoiding and Reducing Long-term Risks</a:t>
            </a:r>
          </a:p>
          <a:p>
            <a:endParaRPr lang="en-US" sz="1600" dirty="0"/>
          </a:p>
        </p:txBody>
      </p:sp>
      <p:sp>
        <p:nvSpPr>
          <p:cNvPr id="7" name="TextBox 6"/>
          <p:cNvSpPr txBox="1"/>
          <p:nvPr/>
        </p:nvSpPr>
        <p:spPr>
          <a:xfrm>
            <a:off x="201793" y="1191003"/>
            <a:ext cx="4767900" cy="4847481"/>
          </a:xfrm>
          <a:prstGeom prst="rect">
            <a:avLst/>
          </a:prstGeom>
          <a:noFill/>
        </p:spPr>
        <p:txBody>
          <a:bodyPr wrap="square" rtlCol="0">
            <a:spAutoFit/>
          </a:bodyPr>
          <a:lstStyle/>
          <a:p>
            <a:pPr>
              <a:lnSpc>
                <a:spcPct val="100000"/>
              </a:lnSpc>
              <a:spcBef>
                <a:spcPts val="0"/>
              </a:spcBef>
              <a:spcAft>
                <a:spcPts val="300"/>
              </a:spcAft>
            </a:pPr>
            <a:r>
              <a:rPr lang="en-US" sz="1600" b="1" dirty="0"/>
              <a:t>I: Overview</a:t>
            </a:r>
          </a:p>
          <a:p>
            <a:pPr>
              <a:lnSpc>
                <a:spcPct val="100000"/>
              </a:lnSpc>
              <a:spcBef>
                <a:spcPts val="0"/>
              </a:spcBef>
              <a:spcAft>
                <a:spcPts val="300"/>
              </a:spcAft>
            </a:pPr>
            <a:r>
              <a:rPr lang="en-US" sz="1600" b="1" dirty="0"/>
              <a:t>II: Our Changing Climate</a:t>
            </a:r>
          </a:p>
          <a:p>
            <a:pPr>
              <a:lnSpc>
                <a:spcPct val="100000"/>
              </a:lnSpc>
              <a:spcBef>
                <a:spcPts val="0"/>
              </a:spcBef>
            </a:pPr>
            <a:r>
              <a:rPr lang="en-US" sz="1600" b="1" dirty="0"/>
              <a:t>III: National Overviews</a:t>
            </a:r>
          </a:p>
          <a:p>
            <a:pPr marL="285750" indent="-285750">
              <a:buFont typeface="Arial" panose="020B0604020202020204" pitchFamily="34" charset="0"/>
              <a:buChar char="•"/>
            </a:pPr>
            <a:r>
              <a:rPr lang="en-US" sz="1600" dirty="0"/>
              <a:t>Water</a:t>
            </a:r>
          </a:p>
          <a:p>
            <a:pPr marL="285750" indent="-285750">
              <a:buFont typeface="Arial" panose="020B0604020202020204" pitchFamily="34" charset="0"/>
              <a:buChar char="•"/>
            </a:pPr>
            <a:r>
              <a:rPr lang="en-US" sz="1600" dirty="0"/>
              <a:t>Energy</a:t>
            </a:r>
          </a:p>
          <a:p>
            <a:pPr marL="285750" indent="-285750">
              <a:buFont typeface="Arial" panose="020B0604020202020204" pitchFamily="34" charset="0"/>
              <a:buChar char="•"/>
            </a:pPr>
            <a:r>
              <a:rPr lang="en-US" sz="1600" dirty="0"/>
              <a:t>Land Cover and Land Use Change </a:t>
            </a:r>
          </a:p>
          <a:p>
            <a:pPr marL="285750" indent="-285750">
              <a:buFont typeface="Arial" panose="020B0604020202020204" pitchFamily="34" charset="0"/>
              <a:buChar char="•"/>
            </a:pPr>
            <a:r>
              <a:rPr lang="en-US" sz="1600" dirty="0"/>
              <a:t>Forests</a:t>
            </a:r>
          </a:p>
          <a:p>
            <a:pPr marL="285750" indent="-285750">
              <a:buFont typeface="Arial" panose="020B0604020202020204" pitchFamily="34" charset="0"/>
              <a:buChar char="•"/>
            </a:pPr>
            <a:r>
              <a:rPr lang="en-US" sz="1600" dirty="0"/>
              <a:t>Ecosystems, Ecosystem Services, and Biodiversity</a:t>
            </a:r>
          </a:p>
          <a:p>
            <a:pPr marL="285750" indent="-285750">
              <a:buFont typeface="Arial" panose="020B0604020202020204" pitchFamily="34" charset="0"/>
              <a:buChar char="•"/>
            </a:pPr>
            <a:r>
              <a:rPr lang="en-US" sz="1600" dirty="0"/>
              <a:t>Coastal Effects</a:t>
            </a:r>
          </a:p>
          <a:p>
            <a:pPr marL="285750" indent="-285750">
              <a:buFont typeface="Arial" panose="020B0604020202020204" pitchFamily="34" charset="0"/>
              <a:buChar char="•"/>
            </a:pPr>
            <a:r>
              <a:rPr lang="en-US" sz="1600" dirty="0"/>
              <a:t>Oceans and Marine Resources</a:t>
            </a:r>
          </a:p>
          <a:p>
            <a:pPr marL="285750" indent="-285750">
              <a:buFont typeface="Arial" panose="020B0604020202020204" pitchFamily="34" charset="0"/>
              <a:buChar char="•"/>
            </a:pPr>
            <a:r>
              <a:rPr lang="en-US" sz="1600" dirty="0"/>
              <a:t>Agriculture and Rural Communities</a:t>
            </a:r>
          </a:p>
          <a:p>
            <a:pPr marL="285750" indent="-285750">
              <a:buFont typeface="Arial" panose="020B0604020202020204" pitchFamily="34" charset="0"/>
              <a:buChar char="•"/>
            </a:pPr>
            <a:r>
              <a:rPr lang="en-US" sz="1600" dirty="0"/>
              <a:t>Built Environment, Urban Systems, and Cities</a:t>
            </a:r>
          </a:p>
          <a:p>
            <a:pPr marL="285750" indent="-285750">
              <a:buFont typeface="Arial" panose="020B0604020202020204" pitchFamily="34" charset="0"/>
              <a:buChar char="•"/>
            </a:pPr>
            <a:r>
              <a:rPr lang="en-US" sz="1600" dirty="0"/>
              <a:t>Transportation</a:t>
            </a:r>
          </a:p>
          <a:p>
            <a:pPr marL="285750" indent="-285750">
              <a:buFont typeface="Arial" panose="020B0604020202020204" pitchFamily="34" charset="0"/>
              <a:buChar char="•"/>
            </a:pPr>
            <a:r>
              <a:rPr lang="en-US" sz="1600" dirty="0"/>
              <a:t>Air Quality </a:t>
            </a:r>
            <a:r>
              <a:rPr lang="en-US" sz="1600" b="1" dirty="0">
                <a:solidFill>
                  <a:srgbClr val="FF0000"/>
                </a:solidFill>
              </a:rPr>
              <a:t>NEW!</a:t>
            </a:r>
          </a:p>
          <a:p>
            <a:pPr marL="285750" indent="-285750">
              <a:buFont typeface="Arial" panose="020B0604020202020204" pitchFamily="34" charset="0"/>
              <a:buChar char="•"/>
            </a:pPr>
            <a:r>
              <a:rPr lang="en-US" sz="1600" dirty="0"/>
              <a:t>Human Health</a:t>
            </a:r>
          </a:p>
          <a:p>
            <a:pPr marL="285750" indent="-285750">
              <a:buFont typeface="Arial" panose="020B0604020202020204" pitchFamily="34" charset="0"/>
              <a:buChar char="•"/>
            </a:pPr>
            <a:r>
              <a:rPr lang="en-US" sz="1600" b="1" dirty="0">
                <a:solidFill>
                  <a:srgbClr val="096BA3"/>
                </a:solidFill>
              </a:rPr>
              <a:t>Tribal and Indigenous Communities</a:t>
            </a:r>
          </a:p>
          <a:p>
            <a:pPr marL="285750" indent="-285750">
              <a:buFont typeface="Arial" panose="020B0604020202020204" pitchFamily="34" charset="0"/>
              <a:buChar char="•"/>
            </a:pPr>
            <a:r>
              <a:rPr lang="en-US" sz="1600" dirty="0"/>
              <a:t>Climate Effects on U.S. International Interests </a:t>
            </a:r>
            <a:r>
              <a:rPr lang="en-US" sz="1600" b="1" dirty="0">
                <a:solidFill>
                  <a:srgbClr val="FF0000"/>
                </a:solidFill>
              </a:rPr>
              <a:t>NEW</a:t>
            </a:r>
            <a:r>
              <a:rPr lang="en-US" sz="1600" b="1" dirty="0"/>
              <a:t>!</a:t>
            </a:r>
            <a:endParaRPr lang="en-US" sz="1600" dirty="0"/>
          </a:p>
          <a:p>
            <a:pPr marL="285750" indent="-285750">
              <a:buFont typeface="Arial" panose="020B0604020202020204" pitchFamily="34" charset="0"/>
              <a:buChar char="•"/>
            </a:pPr>
            <a:r>
              <a:rPr lang="en-US" sz="1600" dirty="0"/>
              <a:t>Sectoral Interdependencies &amp; Compounding Stressors: The Science of Complex Systems </a:t>
            </a:r>
            <a:r>
              <a:rPr lang="en-US" sz="1600" b="1" dirty="0">
                <a:solidFill>
                  <a:srgbClr val="FF0000"/>
                </a:solidFill>
              </a:rPr>
              <a:t>NEW!</a:t>
            </a:r>
            <a:endParaRPr lang="en-US" sz="1600" dirty="0">
              <a:solidFill>
                <a:srgbClr val="FF0000"/>
              </a:solidFill>
            </a:endParaRPr>
          </a:p>
        </p:txBody>
      </p:sp>
      <p:grpSp>
        <p:nvGrpSpPr>
          <p:cNvPr id="11" name="Group 10"/>
          <p:cNvGrpSpPr/>
          <p:nvPr/>
        </p:nvGrpSpPr>
        <p:grpSpPr>
          <a:xfrm>
            <a:off x="5182500" y="1693227"/>
            <a:ext cx="3959648" cy="3046988"/>
            <a:chOff x="5080903" y="1191003"/>
            <a:chExt cx="3959648" cy="3046988"/>
          </a:xfrm>
        </p:grpSpPr>
        <p:sp>
          <p:nvSpPr>
            <p:cNvPr id="6" name="TextBox 5"/>
            <p:cNvSpPr txBox="1"/>
            <p:nvPr/>
          </p:nvSpPr>
          <p:spPr>
            <a:xfrm>
              <a:off x="5080903" y="1191003"/>
              <a:ext cx="3959648" cy="3046988"/>
            </a:xfrm>
            <a:prstGeom prst="rect">
              <a:avLst/>
            </a:prstGeom>
            <a:noFill/>
          </p:spPr>
          <p:txBody>
            <a:bodyPr wrap="square" rtlCol="0">
              <a:spAutoFit/>
            </a:bodyPr>
            <a:lstStyle/>
            <a:p>
              <a:pPr>
                <a:lnSpc>
                  <a:spcPct val="100000"/>
                </a:lnSpc>
                <a:spcBef>
                  <a:spcPts val="0"/>
                </a:spcBef>
              </a:pPr>
              <a:r>
                <a:rPr lang="en-US" sz="1600" b="1" dirty="0"/>
                <a:t>IV: Regional Chapters</a:t>
              </a:r>
            </a:p>
            <a:p>
              <a:pPr lvl="1" indent="-182880">
                <a:lnSpc>
                  <a:spcPct val="100000"/>
                </a:lnSpc>
                <a:spcBef>
                  <a:spcPts val="0"/>
                </a:spcBef>
                <a:buFont typeface="Arial" panose="020B0604020202020204" pitchFamily="34" charset="0"/>
                <a:buChar char="•"/>
              </a:pPr>
              <a:r>
                <a:rPr lang="en-US" sz="1600" dirty="0"/>
                <a:t>Northeast</a:t>
              </a:r>
            </a:p>
            <a:p>
              <a:pPr lvl="1" indent="-182880">
                <a:lnSpc>
                  <a:spcPct val="100000"/>
                </a:lnSpc>
                <a:spcBef>
                  <a:spcPts val="0"/>
                </a:spcBef>
                <a:buFont typeface="Arial" panose="020B0604020202020204" pitchFamily="34" charset="0"/>
                <a:buChar char="•"/>
              </a:pPr>
              <a:r>
                <a:rPr lang="en-US" sz="1600" dirty="0"/>
                <a:t>Southeast </a:t>
              </a:r>
            </a:p>
            <a:p>
              <a:pPr lvl="1" indent="-182880">
                <a:lnSpc>
                  <a:spcPct val="100000"/>
                </a:lnSpc>
                <a:spcBef>
                  <a:spcPts val="0"/>
                </a:spcBef>
                <a:buFont typeface="Arial" panose="020B0604020202020204" pitchFamily="34" charset="0"/>
                <a:buChar char="•"/>
              </a:pPr>
              <a:r>
                <a:rPr lang="en-US" sz="1600" dirty="0"/>
                <a:t>US Caribbean </a:t>
              </a:r>
              <a:r>
                <a:rPr lang="en-US" sz="1600" b="1" dirty="0">
                  <a:solidFill>
                    <a:srgbClr val="FF0000"/>
                  </a:solidFill>
                </a:rPr>
                <a:t>NEW!</a:t>
              </a:r>
              <a:endParaRPr lang="en-US" sz="1600" dirty="0">
                <a:solidFill>
                  <a:srgbClr val="FF0000"/>
                </a:solidFill>
              </a:endParaRPr>
            </a:p>
            <a:p>
              <a:pPr lvl="1" indent="-182880">
                <a:lnSpc>
                  <a:spcPct val="100000"/>
                </a:lnSpc>
                <a:spcBef>
                  <a:spcPts val="0"/>
                </a:spcBef>
                <a:buFont typeface="Arial" panose="020B0604020202020204" pitchFamily="34" charset="0"/>
                <a:buChar char="•"/>
              </a:pPr>
              <a:r>
                <a:rPr lang="en-US" sz="1600" dirty="0"/>
                <a:t>Midwest</a:t>
              </a:r>
            </a:p>
            <a:p>
              <a:pPr lvl="1" indent="-182880">
                <a:lnSpc>
                  <a:spcPct val="100000"/>
                </a:lnSpc>
                <a:spcBef>
                  <a:spcPts val="0"/>
                </a:spcBef>
                <a:buFont typeface="Arial" panose="020B0604020202020204" pitchFamily="34" charset="0"/>
                <a:buChar char="•"/>
              </a:pPr>
              <a:r>
                <a:rPr lang="en-US" sz="1600" dirty="0"/>
                <a:t>Northern Great Plains</a:t>
              </a:r>
            </a:p>
            <a:p>
              <a:pPr lvl="1" indent="-182880">
                <a:lnSpc>
                  <a:spcPct val="100000"/>
                </a:lnSpc>
                <a:spcBef>
                  <a:spcPts val="0"/>
                </a:spcBef>
                <a:buFont typeface="Arial" panose="020B0604020202020204" pitchFamily="34" charset="0"/>
                <a:buChar char="•"/>
              </a:pPr>
              <a:r>
                <a:rPr lang="en-US" sz="1600" dirty="0"/>
                <a:t>Southern Great Plains</a:t>
              </a:r>
            </a:p>
            <a:p>
              <a:pPr lvl="1" indent="-182880">
                <a:lnSpc>
                  <a:spcPct val="100000"/>
                </a:lnSpc>
                <a:spcBef>
                  <a:spcPts val="0"/>
                </a:spcBef>
                <a:buFont typeface="Arial" panose="020B0604020202020204" pitchFamily="34" charset="0"/>
                <a:buChar char="•"/>
              </a:pPr>
              <a:r>
                <a:rPr lang="en-US" sz="1600" dirty="0"/>
                <a:t>Northwest</a:t>
              </a:r>
            </a:p>
            <a:p>
              <a:pPr lvl="1" indent="-182880">
                <a:lnSpc>
                  <a:spcPct val="100000"/>
                </a:lnSpc>
                <a:spcBef>
                  <a:spcPts val="0"/>
                </a:spcBef>
                <a:buFont typeface="Arial" panose="020B0604020202020204" pitchFamily="34" charset="0"/>
                <a:buChar char="•"/>
              </a:pPr>
              <a:r>
                <a:rPr lang="en-US" sz="1600" dirty="0"/>
                <a:t>Southwest</a:t>
              </a:r>
            </a:p>
            <a:p>
              <a:pPr lvl="1" indent="-182880">
                <a:lnSpc>
                  <a:spcPct val="100000"/>
                </a:lnSpc>
                <a:spcBef>
                  <a:spcPts val="0"/>
                </a:spcBef>
                <a:buFont typeface="Arial" panose="020B0604020202020204" pitchFamily="34" charset="0"/>
                <a:buChar char="•"/>
              </a:pPr>
              <a:r>
                <a:rPr lang="en-US" sz="1600" dirty="0"/>
                <a:t>Alaska</a:t>
              </a:r>
            </a:p>
            <a:p>
              <a:pPr lvl="1" indent="-182880">
                <a:lnSpc>
                  <a:spcPct val="100000"/>
                </a:lnSpc>
                <a:spcBef>
                  <a:spcPts val="0"/>
                </a:spcBef>
                <a:buFont typeface="Arial" panose="020B0604020202020204" pitchFamily="34" charset="0"/>
                <a:buChar char="•"/>
              </a:pPr>
              <a:r>
                <a:rPr lang="en-US" sz="1600" dirty="0"/>
                <a:t>Hawai`i and Pacific Islands</a:t>
              </a:r>
            </a:p>
            <a:p>
              <a:endParaRPr lang="en-US" sz="1600" dirty="0"/>
            </a:p>
          </p:txBody>
        </p:sp>
        <p:grpSp>
          <p:nvGrpSpPr>
            <p:cNvPr id="10" name="Group 9"/>
            <p:cNvGrpSpPr/>
            <p:nvPr/>
          </p:nvGrpSpPr>
          <p:grpSpPr>
            <a:xfrm>
              <a:off x="7616660" y="2485896"/>
              <a:ext cx="1285104" cy="457200"/>
              <a:chOff x="7616660" y="2485896"/>
              <a:chExt cx="1285104" cy="457200"/>
            </a:xfrm>
          </p:grpSpPr>
          <p:sp>
            <p:nvSpPr>
              <p:cNvPr id="5" name="TextBox 4"/>
              <p:cNvSpPr txBox="1"/>
              <p:nvPr/>
            </p:nvSpPr>
            <p:spPr>
              <a:xfrm>
                <a:off x="7764943" y="2560036"/>
                <a:ext cx="1136821" cy="308919"/>
              </a:xfrm>
              <a:prstGeom prst="rect">
                <a:avLst/>
              </a:prstGeom>
            </p:spPr>
            <p:txBody>
              <a:bodyPr vert="horz" wrap="square" lIns="68580" tIns="34290" rIns="68580" bIns="34290" rtlCol="0" anchor="ctr" anchorCtr="0">
                <a:noAutofit/>
              </a:bodyPr>
              <a:lstStyle/>
              <a:p>
                <a:pPr algn="l"/>
                <a:r>
                  <a:rPr lang="en-US" sz="1600" b="1" dirty="0">
                    <a:solidFill>
                      <a:srgbClr val="FF0000"/>
                    </a:solidFill>
                    <a:ea typeface="Open Sans" panose="020B0606030504020204" pitchFamily="34" charset="0"/>
                    <a:cs typeface="Open Sans" panose="020B0606030504020204" pitchFamily="34" charset="0"/>
                  </a:rPr>
                  <a:t>EXPANDED!</a:t>
                </a:r>
              </a:p>
            </p:txBody>
          </p:sp>
          <p:sp>
            <p:nvSpPr>
              <p:cNvPr id="9" name="Right Brace 8"/>
              <p:cNvSpPr/>
              <p:nvPr/>
            </p:nvSpPr>
            <p:spPr>
              <a:xfrm>
                <a:off x="7616660" y="2485896"/>
                <a:ext cx="49427" cy="457200"/>
              </a:xfrm>
              <a:prstGeom prst="rightBrace">
                <a:avLst/>
              </a:prstGeom>
              <a:ln w="28575">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grpSp>
    </p:spTree>
    <p:extLst>
      <p:ext uri="{BB962C8B-B14F-4D97-AF65-F5344CB8AC3E}">
        <p14:creationId xmlns:p14="http://schemas.microsoft.com/office/powerpoint/2010/main" val="38405049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7">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7">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7">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7">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7">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7">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7">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7">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7">
                                            <p:txEl>
                                              <p:pRg st="15" end="15"/>
                                            </p:txEl>
                                          </p:spTgt>
                                        </p:tgtEl>
                                        <p:attrNameLst>
                                          <p:attrName>style.visibility</p:attrName>
                                        </p:attrNameLst>
                                      </p:cBhvr>
                                      <p:to>
                                        <p:strVal val="visible"/>
                                      </p:to>
                                    </p:set>
                                  </p:childTnLst>
                                </p:cTn>
                              </p:par>
                              <p:par>
                                <p:cTn id="37" presetID="1" presetClass="entr" presetSubtype="0" fill="hold" nodeType="withEffect">
                                  <p:stCondLst>
                                    <p:cond delay="0"/>
                                  </p:stCondLst>
                                  <p:childTnLst>
                                    <p:set>
                                      <p:cBhvr>
                                        <p:cTn id="38" dur="1" fill="hold">
                                          <p:stCondLst>
                                            <p:cond delay="0"/>
                                          </p:stCondLst>
                                        </p:cTn>
                                        <p:tgtEl>
                                          <p:spTgt spid="7">
                                            <p:txEl>
                                              <p:pRg st="16" end="16"/>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7">
                                            <p:txEl>
                                              <p:pRg st="17" end="17"/>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1"/>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2">
                                            <p:txEl>
                                              <p:pRg st="0" end="0"/>
                                            </p:txEl>
                                          </p:spTgt>
                                        </p:tgtEl>
                                        <p:attrNameLst>
                                          <p:attrName>style.visibility</p:attrName>
                                        </p:attrNameLst>
                                      </p:cBhvr>
                                      <p:to>
                                        <p:strVal val="visible"/>
                                      </p:to>
                                    </p:set>
                                  </p:childTnLst>
                                </p:cTn>
                              </p:par>
                              <p:par>
                                <p:cTn id="49" presetID="1" presetClass="entr" presetSubtype="0" fill="hold" nodeType="withEffect">
                                  <p:stCondLst>
                                    <p:cond delay="0"/>
                                  </p:stCondLst>
                                  <p:childTnLst>
                                    <p:set>
                                      <p:cBhvr>
                                        <p:cTn id="50" dur="1" fill="hold">
                                          <p:stCondLst>
                                            <p:cond delay="0"/>
                                          </p:stCondLst>
                                        </p:cTn>
                                        <p:tgtEl>
                                          <p:spTgt spid="2">
                                            <p:txEl>
                                              <p:pRg st="1" end="1"/>
                                            </p:txEl>
                                          </p:spTgt>
                                        </p:tgtEl>
                                        <p:attrNameLst>
                                          <p:attrName>style.visibility</p:attrName>
                                        </p:attrNameLst>
                                      </p:cBhvr>
                                      <p:to>
                                        <p:strVal val="visible"/>
                                      </p:to>
                                    </p:set>
                                  </p:childTnLst>
                                </p:cTn>
                              </p:par>
                              <p:par>
                                <p:cTn id="51" presetID="1" presetClass="entr" presetSubtype="0" fill="hold" nodeType="withEffect">
                                  <p:stCondLst>
                                    <p:cond delay="0"/>
                                  </p:stCondLst>
                                  <p:childTnLst>
                                    <p:set>
                                      <p:cBhvr>
                                        <p:cTn id="52"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0940" y="402197"/>
            <a:ext cx="7886700" cy="796410"/>
          </a:xfrm>
        </p:spPr>
        <p:txBody>
          <a:bodyPr>
            <a:normAutofit/>
          </a:bodyPr>
          <a:lstStyle/>
          <a:p>
            <a:r>
              <a:rPr lang="en-US" sz="3800" dirty="0"/>
              <a:t>Draft Outline for Indigenous Chapter</a:t>
            </a:r>
          </a:p>
        </p:txBody>
      </p:sp>
      <p:sp>
        <p:nvSpPr>
          <p:cNvPr id="3" name="Content Placeholder 2"/>
          <p:cNvSpPr>
            <a:spLocks noGrp="1"/>
          </p:cNvSpPr>
          <p:nvPr>
            <p:ph idx="1"/>
          </p:nvPr>
        </p:nvSpPr>
        <p:spPr>
          <a:xfrm>
            <a:off x="430940" y="1519881"/>
            <a:ext cx="8342357" cy="4633784"/>
          </a:xfrm>
        </p:spPr>
        <p:txBody>
          <a:bodyPr>
            <a:normAutofit fontScale="92500" lnSpcReduction="20000"/>
          </a:bodyPr>
          <a:lstStyle/>
          <a:p>
            <a:pPr>
              <a:spcAft>
                <a:spcPts val="600"/>
              </a:spcAft>
            </a:pPr>
            <a:r>
              <a:rPr lang="en-US" dirty="0"/>
              <a:t>Note: Limited to ~6 pages, so cannot cover every relevant topic or go as in depth as regional chapters. This chapter will be a high level summary and synthesis of key topics new since NCA3.</a:t>
            </a:r>
          </a:p>
          <a:p>
            <a:r>
              <a:rPr lang="en-US" dirty="0"/>
              <a:t>State of the Sector</a:t>
            </a:r>
          </a:p>
          <a:p>
            <a:pPr lvl="1"/>
            <a:r>
              <a:rPr lang="en-US" dirty="0"/>
              <a:t>Build upon NCA3, use Climate Science Special Report as scientific foundation</a:t>
            </a:r>
          </a:p>
          <a:p>
            <a:pPr lvl="1"/>
            <a:r>
              <a:rPr lang="en-US" dirty="0"/>
              <a:t>Stressors and trends</a:t>
            </a:r>
          </a:p>
          <a:p>
            <a:pPr lvl="1">
              <a:spcAft>
                <a:spcPts val="1200"/>
              </a:spcAft>
            </a:pPr>
            <a:r>
              <a:rPr lang="en-US" dirty="0"/>
              <a:t>What’s new since NCA3 and the Climate and Health Assessment</a:t>
            </a:r>
          </a:p>
          <a:p>
            <a:r>
              <a:rPr lang="en-US" dirty="0"/>
              <a:t>Regional Roll-ups (coordinating w/Regional Chapter Teams)</a:t>
            </a:r>
          </a:p>
          <a:p>
            <a:pPr marL="457200" lvl="1" indent="0">
              <a:buNone/>
            </a:pPr>
            <a:r>
              <a:rPr lang="en-US" u="sng" dirty="0"/>
              <a:t>Anticipated Roll-up Topics:</a:t>
            </a:r>
          </a:p>
          <a:p>
            <a:pPr lvl="1"/>
            <a:r>
              <a:rPr lang="en-US" dirty="0"/>
              <a:t>Climate, culture, health </a:t>
            </a:r>
          </a:p>
          <a:p>
            <a:pPr lvl="1"/>
            <a:r>
              <a:rPr lang="en-US" dirty="0"/>
              <a:t>Water Resources</a:t>
            </a:r>
          </a:p>
          <a:p>
            <a:pPr lvl="1"/>
            <a:r>
              <a:rPr lang="en-US" dirty="0"/>
              <a:t>Economy and Livelihoods</a:t>
            </a:r>
          </a:p>
          <a:p>
            <a:pPr lvl="1"/>
            <a:r>
              <a:rPr lang="en-US" dirty="0"/>
              <a:t>Built Environment</a:t>
            </a:r>
          </a:p>
          <a:p>
            <a:pPr lvl="1"/>
            <a:r>
              <a:rPr lang="en-US" dirty="0"/>
              <a:t>Disaster Management</a:t>
            </a:r>
          </a:p>
          <a:p>
            <a:pPr lvl="1"/>
            <a:r>
              <a:rPr lang="en-US" dirty="0" smtClean="0"/>
              <a:t>Relocation (or Expand!)</a:t>
            </a:r>
            <a:endParaRPr lang="en-US" dirty="0"/>
          </a:p>
          <a:p>
            <a:endParaRPr lang="en-US" dirty="0"/>
          </a:p>
          <a:p>
            <a:endParaRPr lang="en-US" dirty="0"/>
          </a:p>
        </p:txBody>
      </p:sp>
    </p:spTree>
    <p:extLst>
      <p:ext uri="{BB962C8B-B14F-4D97-AF65-F5344CB8AC3E}">
        <p14:creationId xmlns:p14="http://schemas.microsoft.com/office/powerpoint/2010/main" val="6864785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95861" y="417246"/>
            <a:ext cx="7886700" cy="993467"/>
          </a:xfrm>
        </p:spPr>
        <p:txBody>
          <a:bodyPr>
            <a:normAutofit/>
          </a:bodyPr>
          <a:lstStyle/>
          <a:p>
            <a:r>
              <a:rPr lang="en-US" dirty="0"/>
              <a:t>Draft Focal Areas / Key Messages</a:t>
            </a:r>
          </a:p>
        </p:txBody>
      </p:sp>
      <p:sp>
        <p:nvSpPr>
          <p:cNvPr id="6" name="Content Placeholder 5"/>
          <p:cNvSpPr>
            <a:spLocks noGrp="1"/>
          </p:cNvSpPr>
          <p:nvPr>
            <p:ph idx="1"/>
          </p:nvPr>
        </p:nvSpPr>
        <p:spPr>
          <a:xfrm>
            <a:off x="446433" y="1657723"/>
            <a:ext cx="8534399" cy="3356389"/>
          </a:xfrm>
        </p:spPr>
        <p:txBody>
          <a:bodyPr>
            <a:normAutofit fontScale="92500" lnSpcReduction="10000"/>
          </a:bodyPr>
          <a:lstStyle/>
          <a:p>
            <a:r>
              <a:rPr lang="en-US" dirty="0"/>
              <a:t>Key Message #1: </a:t>
            </a:r>
            <a:r>
              <a:rPr lang="en-US" b="1" dirty="0"/>
              <a:t>Tribal Livelihoods &amp; Economies are at Risk </a:t>
            </a:r>
          </a:p>
          <a:p>
            <a:endParaRPr lang="en-US" b="1" dirty="0"/>
          </a:p>
          <a:p>
            <a:endParaRPr lang="en-US" sz="3000" b="1" dirty="0"/>
          </a:p>
          <a:p>
            <a:r>
              <a:rPr lang="en-US" dirty="0"/>
              <a:t>KM #2: </a:t>
            </a:r>
            <a:r>
              <a:rPr lang="en-US" b="1" dirty="0"/>
              <a:t>Tribal Culture, Health &amp; Well-Being are at Risk</a:t>
            </a:r>
          </a:p>
          <a:p>
            <a:endParaRPr lang="en-US" b="1" dirty="0"/>
          </a:p>
          <a:p>
            <a:endParaRPr lang="en-US" sz="3800" b="1" dirty="0"/>
          </a:p>
          <a:p>
            <a:r>
              <a:rPr lang="en-US" dirty="0"/>
              <a:t>KM #3: </a:t>
            </a:r>
            <a:r>
              <a:rPr lang="en-US" b="1" dirty="0"/>
              <a:t>There are challenges and opportunities along the path to sustainable, culturally appropriate tribal adaptation</a:t>
            </a:r>
          </a:p>
          <a:p>
            <a:pPr marL="228600" lvl="1" indent="0">
              <a:buNone/>
            </a:pPr>
            <a:endParaRPr lang="en-US" dirty="0"/>
          </a:p>
        </p:txBody>
      </p:sp>
      <p:grpSp>
        <p:nvGrpSpPr>
          <p:cNvPr id="7" name="Group 6"/>
          <p:cNvGrpSpPr/>
          <p:nvPr/>
        </p:nvGrpSpPr>
        <p:grpSpPr>
          <a:xfrm>
            <a:off x="788562" y="4473149"/>
            <a:ext cx="3202053" cy="1569310"/>
            <a:chOff x="616192" y="4525085"/>
            <a:chExt cx="2678007" cy="1047510"/>
          </a:xfrm>
        </p:grpSpPr>
        <p:cxnSp>
          <p:nvCxnSpPr>
            <p:cNvPr id="3" name="Straight Arrow Connector 2"/>
            <p:cNvCxnSpPr/>
            <p:nvPr/>
          </p:nvCxnSpPr>
          <p:spPr>
            <a:xfrm flipH="1">
              <a:off x="1926459" y="4525085"/>
              <a:ext cx="520830" cy="401179"/>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4" name="TextBox 3"/>
            <p:cNvSpPr txBox="1"/>
            <p:nvPr/>
          </p:nvSpPr>
          <p:spPr>
            <a:xfrm>
              <a:off x="616192" y="4926264"/>
              <a:ext cx="2678007" cy="646331"/>
            </a:xfrm>
            <a:prstGeom prst="rect">
              <a:avLst/>
            </a:prstGeom>
            <a:noFill/>
            <a:ln>
              <a:solidFill>
                <a:schemeClr val="accent1">
                  <a:lumMod val="75000"/>
                </a:schemeClr>
              </a:solidFill>
            </a:ln>
          </p:spPr>
          <p:txBody>
            <a:bodyPr wrap="square" rtlCol="0">
              <a:spAutoFit/>
            </a:bodyPr>
            <a:lstStyle/>
            <a:p>
              <a:r>
                <a:rPr lang="en-US" dirty="0"/>
                <a:t>e.g., low adaptive capacity for many tribal/indigenous communities</a:t>
              </a:r>
            </a:p>
          </p:txBody>
        </p:sp>
      </p:grpSp>
      <p:grpSp>
        <p:nvGrpSpPr>
          <p:cNvPr id="8" name="Group 7"/>
          <p:cNvGrpSpPr/>
          <p:nvPr/>
        </p:nvGrpSpPr>
        <p:grpSpPr>
          <a:xfrm>
            <a:off x="4240083" y="4473149"/>
            <a:ext cx="4316734" cy="1634005"/>
            <a:chOff x="1014910" y="4622380"/>
            <a:chExt cx="4316734" cy="1230648"/>
          </a:xfrm>
        </p:grpSpPr>
        <p:cxnSp>
          <p:nvCxnSpPr>
            <p:cNvPr id="9" name="Straight Arrow Connector 8"/>
            <p:cNvCxnSpPr/>
            <p:nvPr/>
          </p:nvCxnSpPr>
          <p:spPr>
            <a:xfrm>
              <a:off x="2174730" y="4622380"/>
              <a:ext cx="548610" cy="461634"/>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1014910" y="5084014"/>
              <a:ext cx="4316734" cy="769014"/>
            </a:xfrm>
            <a:prstGeom prst="rect">
              <a:avLst/>
            </a:prstGeom>
            <a:noFill/>
            <a:ln>
              <a:solidFill>
                <a:schemeClr val="accent1">
                  <a:lumMod val="75000"/>
                </a:schemeClr>
              </a:solidFill>
            </a:ln>
          </p:spPr>
          <p:txBody>
            <a:bodyPr wrap="square" rtlCol="0">
              <a:spAutoFit/>
            </a:bodyPr>
            <a:lstStyle/>
            <a:p>
              <a:r>
                <a:rPr lang="en-US" dirty="0"/>
                <a:t>e.g., long history as observers and monitors of the land and weather can inform adaptation strategies, social cohesion, etc.</a:t>
              </a:r>
            </a:p>
          </p:txBody>
        </p:sp>
      </p:grpSp>
      <p:sp>
        <p:nvSpPr>
          <p:cNvPr id="12" name="TextBox 11"/>
          <p:cNvSpPr txBox="1"/>
          <p:nvPr/>
        </p:nvSpPr>
        <p:spPr>
          <a:xfrm>
            <a:off x="803459" y="2032248"/>
            <a:ext cx="6873248" cy="646331"/>
          </a:xfrm>
          <a:prstGeom prst="rect">
            <a:avLst/>
          </a:prstGeom>
          <a:noFill/>
          <a:ln>
            <a:solidFill>
              <a:schemeClr val="accent1">
                <a:lumMod val="75000"/>
              </a:schemeClr>
            </a:solidFill>
          </a:ln>
        </p:spPr>
        <p:txBody>
          <a:bodyPr wrap="square" rtlCol="0">
            <a:spAutoFit/>
          </a:bodyPr>
          <a:lstStyle/>
          <a:p>
            <a:r>
              <a:rPr lang="en-US" dirty="0"/>
              <a:t>e.g., subsistence, commercial, and household economies affected; infrastructure vulnerability</a:t>
            </a:r>
          </a:p>
        </p:txBody>
      </p:sp>
      <p:sp>
        <p:nvSpPr>
          <p:cNvPr id="16" name="TextBox 15"/>
          <p:cNvSpPr txBox="1"/>
          <p:nvPr/>
        </p:nvSpPr>
        <p:spPr>
          <a:xfrm>
            <a:off x="803459" y="3300114"/>
            <a:ext cx="6873248" cy="923330"/>
          </a:xfrm>
          <a:prstGeom prst="rect">
            <a:avLst/>
          </a:prstGeom>
          <a:noFill/>
          <a:ln>
            <a:solidFill>
              <a:schemeClr val="accent1">
                <a:lumMod val="75000"/>
              </a:schemeClr>
            </a:solidFill>
          </a:ln>
        </p:spPr>
        <p:txBody>
          <a:bodyPr wrap="square" rtlCol="0">
            <a:spAutoFit/>
          </a:bodyPr>
          <a:lstStyle/>
          <a:p>
            <a:r>
              <a:rPr lang="en-US" dirty="0"/>
              <a:t>e.g., contamination (infectious disease), nutrition, access to traditional foods and medicine, mental health and social determinants, impact of relocation on culture and health</a:t>
            </a:r>
          </a:p>
        </p:txBody>
      </p:sp>
    </p:spTree>
    <p:extLst>
      <p:ext uri="{BB962C8B-B14F-4D97-AF65-F5344CB8AC3E}">
        <p14:creationId xmlns:p14="http://schemas.microsoft.com/office/powerpoint/2010/main" val="972450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down)">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wipe(down)">
                                      <p:cBhvr>
                                        <p:cTn id="2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05082" y="389841"/>
            <a:ext cx="7886700" cy="1006474"/>
          </a:xfrm>
        </p:spPr>
        <p:txBody>
          <a:bodyPr/>
          <a:lstStyle/>
          <a:p>
            <a:r>
              <a:rPr lang="en-US" dirty="0"/>
              <a:t>Take-home Messages	</a:t>
            </a:r>
          </a:p>
        </p:txBody>
      </p:sp>
      <p:sp>
        <p:nvSpPr>
          <p:cNvPr id="3" name="Content Placeholder 2"/>
          <p:cNvSpPr>
            <a:spLocks noGrp="1"/>
          </p:cNvSpPr>
          <p:nvPr>
            <p:ph idx="1"/>
          </p:nvPr>
        </p:nvSpPr>
        <p:spPr>
          <a:xfrm>
            <a:off x="505082" y="1541420"/>
            <a:ext cx="8058922" cy="4439250"/>
          </a:xfrm>
        </p:spPr>
        <p:txBody>
          <a:bodyPr>
            <a:normAutofit lnSpcReduction="10000"/>
          </a:bodyPr>
          <a:lstStyle/>
          <a:p>
            <a:r>
              <a:rPr lang="en-US" dirty="0"/>
              <a:t>Tribal issues will be integrated throughout NCA4</a:t>
            </a:r>
          </a:p>
          <a:p>
            <a:r>
              <a:rPr lang="en-US" dirty="0"/>
              <a:t>Observations, projections, impacts, and adaptation will be included in NCA4</a:t>
            </a:r>
          </a:p>
          <a:p>
            <a:r>
              <a:rPr lang="en-US" dirty="0"/>
              <a:t>Ways to engage with the Sustained NCA Process:</a:t>
            </a:r>
          </a:p>
          <a:p>
            <a:pPr lvl="1"/>
            <a:r>
              <a:rPr lang="en-US" dirty="0"/>
              <a:t>Session at the National Adaptation Forum (May 2017)</a:t>
            </a:r>
          </a:p>
          <a:p>
            <a:pPr lvl="1"/>
            <a:r>
              <a:rPr lang="en-US" dirty="0"/>
              <a:t>Fall 2017 (planned): NCA4 Public Review and Comment Period</a:t>
            </a:r>
          </a:p>
          <a:p>
            <a:pPr lvl="2"/>
            <a:r>
              <a:rPr lang="en-US" b="1" dirty="0">
                <a:hlinkClick r:id="rId3"/>
              </a:rPr>
              <a:t>globalchange.gov/notices</a:t>
            </a:r>
            <a:endParaRPr lang="en-US" b="1" dirty="0"/>
          </a:p>
          <a:p>
            <a:pPr lvl="2"/>
            <a:r>
              <a:rPr lang="en-US" dirty="0"/>
              <a:t>Will happen concurrently with a National Academies peer review</a:t>
            </a:r>
          </a:p>
          <a:p>
            <a:pPr lvl="1"/>
            <a:r>
              <a:rPr lang="en-US" dirty="0"/>
              <a:t>Calls for public input in future processes</a:t>
            </a:r>
          </a:p>
          <a:p>
            <a:pPr lvl="2"/>
            <a:r>
              <a:rPr lang="en-US" dirty="0"/>
              <a:t>Develop and/or provide input, studies, reports </a:t>
            </a:r>
            <a:r>
              <a:rPr lang="en-US" dirty="0">
                <a:solidFill>
                  <a:srgbClr val="FF0000"/>
                </a:solidFill>
              </a:rPr>
              <a:t>and other suggestions [?]</a:t>
            </a:r>
          </a:p>
          <a:p>
            <a:pPr lvl="1"/>
            <a:r>
              <a:rPr lang="en-US" dirty="0"/>
              <a:t>Sign up for NCA emails and tribal climate networks </a:t>
            </a:r>
          </a:p>
          <a:p>
            <a:pPr lvl="2"/>
            <a:r>
              <a:rPr lang="en-US" b="1" u="sng" dirty="0">
                <a:solidFill>
                  <a:srgbClr val="0070C0"/>
                </a:solidFill>
              </a:rPr>
              <a:t>globalchange.gov/newsletter-signup</a:t>
            </a:r>
            <a:r>
              <a:rPr lang="en-US" b="1" dirty="0"/>
              <a:t> </a:t>
            </a:r>
          </a:p>
          <a:p>
            <a:pPr lvl="1"/>
            <a:r>
              <a:rPr lang="en-US" dirty="0"/>
              <a:t>Assist tribal climate efforts at the local scale </a:t>
            </a:r>
            <a:r>
              <a:rPr lang="en-US" dirty="0">
                <a:sym typeface="Wingdings" panose="05000000000000000000" pitchFamily="2" charset="2"/>
              </a:rPr>
              <a:t> </a:t>
            </a:r>
            <a:r>
              <a:rPr lang="en-US" dirty="0"/>
              <a:t>future case studies </a:t>
            </a:r>
          </a:p>
        </p:txBody>
      </p:sp>
    </p:spTree>
    <p:extLst>
      <p:ext uri="{BB962C8B-B14F-4D97-AF65-F5344CB8AC3E}">
        <p14:creationId xmlns:p14="http://schemas.microsoft.com/office/powerpoint/2010/main" val="29158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Climate Science Center Tribal Liaisons </a:t>
            </a:r>
            <a:endParaRPr lang="en-US" dirty="0"/>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628650" y="2029619"/>
            <a:ext cx="7886700" cy="3943350"/>
          </a:xfrm>
        </p:spPr>
      </p:pic>
    </p:spTree>
    <p:extLst>
      <p:ext uri="{BB962C8B-B14F-4D97-AF65-F5344CB8AC3E}">
        <p14:creationId xmlns:p14="http://schemas.microsoft.com/office/powerpoint/2010/main" val="248291239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F8823DBF-20CD-493C-948C-4F7E8B3AA9C4}" vid="{B1F8E5F5-D319-479F-ADB1-613C7DCAD20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11.xml.rels><?xml version="1.0" encoding="UTF-8" standalone="yes"?>
<Relationships xmlns="http://schemas.openxmlformats.org/package/2006/relationships"><Relationship Id="rId1" Type="http://schemas.openxmlformats.org/officeDocument/2006/relationships/customXmlProps" Target="itemProps11.xml"/></Relationships>
</file>

<file path=customXml/_rels/item12.xml.rels><?xml version="1.0" encoding="UTF-8" standalone="yes"?>
<Relationships xmlns="http://schemas.openxmlformats.org/package/2006/relationships"><Relationship Id="rId1" Type="http://schemas.openxmlformats.org/officeDocument/2006/relationships/customXmlProps" Target="itemProps12.xml"/></Relationships>
</file>

<file path=customXml/_rels/item13.xml.rels><?xml version="1.0" encoding="UTF-8" standalone="yes"?>
<Relationships xmlns="http://schemas.openxmlformats.org/package/2006/relationships"><Relationship Id="rId1" Type="http://schemas.openxmlformats.org/officeDocument/2006/relationships/customXmlProps" Target="itemProps13.xml"/></Relationships>
</file>

<file path=customXml/_rels/item14.xml.rels><?xml version="1.0" encoding="UTF-8" standalone="yes"?>
<Relationships xmlns="http://schemas.openxmlformats.org/package/2006/relationships"><Relationship Id="rId1" Type="http://schemas.openxmlformats.org/officeDocument/2006/relationships/customXmlProps" Target="itemProps14.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EsriMapsInfo xmlns="ESRI.ArcGIS.Mapping.OfficeIntegration.PowerPointInfo">
  <Version>Version1</Version>
  <RequiresSignIn>False</RequiresSignIn>
</EsriMapsInfo>
</file>

<file path=customXml/item10.xml><?xml version="1.0" encoding="utf-8"?>
<EsriMapsInfo xmlns="ESRI.ArcGIS.Mapping.OfficeIntegration.PowerPointInfo">
  <Version>Version1</Version>
  <RequiresSignIn>False</RequiresSignIn>
</EsriMapsInfo>
</file>

<file path=customXml/item11.xml><?xml version="1.0" encoding="utf-8"?>
<EsriMapsInfo xmlns="ESRI.ArcGIS.Mapping.OfficeIntegration.PowerPointInfo">
  <Version>Version1</Version>
  <RequiresSignIn>False</RequiresSignIn>
</EsriMapsInfo>
</file>

<file path=customXml/item12.xml><?xml version="1.0" encoding="utf-8"?>
<EsriMapsInfo xmlns="ESRI.ArcGIS.Mapping.OfficeIntegration.PowerPointInfo">
  <Version>Version1</Version>
  <RequiresSignIn>False</RequiresSignIn>
</EsriMapsInfo>
</file>

<file path=customXml/item13.xml><?xml version="1.0" encoding="utf-8"?>
<EsriMapsInfo xmlns="ESRI.ArcGIS.Mapping.OfficeIntegration.PowerPointInfo">
  <Version>Version1</Version>
  <RequiresSignIn>False</RequiresSignIn>
</EsriMapsInfo>
</file>

<file path=customXml/item14.xml><?xml version="1.0" encoding="utf-8"?>
<EsriMapsInfo xmlns="ESRI.ArcGIS.Mapping.OfficeIntegration.PowerPointInfo">
  <Version>Version1</Version>
  <RequiresSignIn>False</RequiresSignIn>
</EsriMapsInfo>
</file>

<file path=customXml/item2.xml><?xml version="1.0" encoding="utf-8"?>
<EsriMapsInfo xmlns="ESRI.ArcGIS.Mapping.OfficeIntegration.PowerPointInfo">
  <Version>Version1</Version>
  <RequiresSignIn>False</RequiresSignIn>
</EsriMapsInfo>
</file>

<file path=customXml/item3.xml><?xml version="1.0" encoding="utf-8"?>
<EsriMapsInfo xmlns="ESRI.ArcGIS.Mapping.OfficeIntegration.PowerPointInfo">
  <Version>Version1</Version>
  <RequiresSignIn>False</RequiresSignIn>
</EsriMapsInfo>
</file>

<file path=customXml/item4.xml><?xml version="1.0" encoding="utf-8"?>
<EsriMapsInfo xmlns="ESRI.ArcGIS.Mapping.OfficeIntegration.PowerPointInfo">
  <Version>Version1</Version>
  <RequiresSignIn>False</RequiresSignIn>
</EsriMapsInfo>
</file>

<file path=customXml/item5.xml><?xml version="1.0" encoding="utf-8"?>
<EsriMapsInfo xmlns="ESRI.ArcGIS.Mapping.OfficeIntegration.PowerPointInfo">
  <Version>Version1</Version>
  <RequiresSignIn>False</RequiresSignIn>
</EsriMapsInfo>
</file>

<file path=customXml/item6.xml><?xml version="1.0" encoding="utf-8"?>
<EsriMapsInfo xmlns="ESRI.ArcGIS.Mapping.OfficeIntegration.PowerPointInfo">
  <Version>Version1</Version>
  <RequiresSignIn>False</RequiresSignIn>
</EsriMapsInfo>
</file>

<file path=customXml/item7.xml><?xml version="1.0" encoding="utf-8"?>
<EsriMapsInfo xmlns="ESRI.ArcGIS.Mapping.OfficeIntegration.PowerPointInfo">
  <Version>Version1</Version>
  <RequiresSignIn>False</RequiresSignIn>
</EsriMapsInfo>
</file>

<file path=customXml/item8.xml><?xml version="1.0" encoding="utf-8"?>
<EsriMapsInfo xmlns="ESRI.ArcGIS.Mapping.OfficeIntegration.PowerPointInfo">
  <Version>Version1</Version>
  <RequiresSignIn>False</RequiresSignIn>
</EsriMapsInfo>
</file>

<file path=customXml/item9.xml><?xml version="1.0" encoding="utf-8"?>
<EsriMapsInfo xmlns="ESRI.ArcGIS.Mapping.OfficeIntegration.PowerPointInfo">
  <Version>Version1</Version>
  <RequiresSignIn>False</RequiresSignIn>
</EsriMapsInfo>
</file>

<file path=customXml/itemProps1.xml><?xml version="1.0" encoding="utf-8"?>
<ds:datastoreItem xmlns:ds="http://schemas.openxmlformats.org/officeDocument/2006/customXml" ds:itemID="{1FBEEF09-7903-4FBB-8FC4-F2F5225F8CA1}">
  <ds:schemaRefs>
    <ds:schemaRef ds:uri="ESRI.ArcGIS.Mapping.OfficeIntegration.PowerPointInfo"/>
  </ds:schemaRefs>
</ds:datastoreItem>
</file>

<file path=customXml/itemProps10.xml><?xml version="1.0" encoding="utf-8"?>
<ds:datastoreItem xmlns:ds="http://schemas.openxmlformats.org/officeDocument/2006/customXml" ds:itemID="{C19B815C-1DE6-4D40-8ED6-7E2CFC15B237}">
  <ds:schemaRefs>
    <ds:schemaRef ds:uri="ESRI.ArcGIS.Mapping.OfficeIntegration.PowerPointInfo"/>
  </ds:schemaRefs>
</ds:datastoreItem>
</file>

<file path=customXml/itemProps11.xml><?xml version="1.0" encoding="utf-8"?>
<ds:datastoreItem xmlns:ds="http://schemas.openxmlformats.org/officeDocument/2006/customXml" ds:itemID="{FA2E2103-EDEB-4845-ADB1-4FCED0A390C3}">
  <ds:schemaRefs>
    <ds:schemaRef ds:uri="ESRI.ArcGIS.Mapping.OfficeIntegration.PowerPointInfo"/>
  </ds:schemaRefs>
</ds:datastoreItem>
</file>

<file path=customXml/itemProps12.xml><?xml version="1.0" encoding="utf-8"?>
<ds:datastoreItem xmlns:ds="http://schemas.openxmlformats.org/officeDocument/2006/customXml" ds:itemID="{2EA2D894-70A1-44B5-8E70-4D766C84CB63}">
  <ds:schemaRefs>
    <ds:schemaRef ds:uri="ESRI.ArcGIS.Mapping.OfficeIntegration.PowerPointInfo"/>
  </ds:schemaRefs>
</ds:datastoreItem>
</file>

<file path=customXml/itemProps13.xml><?xml version="1.0" encoding="utf-8"?>
<ds:datastoreItem xmlns:ds="http://schemas.openxmlformats.org/officeDocument/2006/customXml" ds:itemID="{28740481-2E20-4F1C-A5B4-EDBC0DECCB1B}">
  <ds:schemaRefs>
    <ds:schemaRef ds:uri="ESRI.ArcGIS.Mapping.OfficeIntegration.PowerPointInfo"/>
  </ds:schemaRefs>
</ds:datastoreItem>
</file>

<file path=customXml/itemProps14.xml><?xml version="1.0" encoding="utf-8"?>
<ds:datastoreItem xmlns:ds="http://schemas.openxmlformats.org/officeDocument/2006/customXml" ds:itemID="{2554D813-4EFD-44A0-BD52-F5B306790617}">
  <ds:schemaRefs>
    <ds:schemaRef ds:uri="ESRI.ArcGIS.Mapping.OfficeIntegration.PowerPointInfo"/>
  </ds:schemaRefs>
</ds:datastoreItem>
</file>

<file path=customXml/itemProps2.xml><?xml version="1.0" encoding="utf-8"?>
<ds:datastoreItem xmlns:ds="http://schemas.openxmlformats.org/officeDocument/2006/customXml" ds:itemID="{A57C05C9-5275-473B-A29D-951CFA5033C5}">
  <ds:schemaRefs>
    <ds:schemaRef ds:uri="ESRI.ArcGIS.Mapping.OfficeIntegration.PowerPointInfo"/>
  </ds:schemaRefs>
</ds:datastoreItem>
</file>

<file path=customXml/itemProps3.xml><?xml version="1.0" encoding="utf-8"?>
<ds:datastoreItem xmlns:ds="http://schemas.openxmlformats.org/officeDocument/2006/customXml" ds:itemID="{92CF1B92-7660-4419-B0E6-4630F5AE888B}">
  <ds:schemaRefs>
    <ds:schemaRef ds:uri="ESRI.ArcGIS.Mapping.OfficeIntegration.PowerPointInfo"/>
  </ds:schemaRefs>
</ds:datastoreItem>
</file>

<file path=customXml/itemProps4.xml><?xml version="1.0" encoding="utf-8"?>
<ds:datastoreItem xmlns:ds="http://schemas.openxmlformats.org/officeDocument/2006/customXml" ds:itemID="{4573F8E3-F820-4A2D-A165-A5D596281255}">
  <ds:schemaRefs>
    <ds:schemaRef ds:uri="ESRI.ArcGIS.Mapping.OfficeIntegration.PowerPointInfo"/>
  </ds:schemaRefs>
</ds:datastoreItem>
</file>

<file path=customXml/itemProps5.xml><?xml version="1.0" encoding="utf-8"?>
<ds:datastoreItem xmlns:ds="http://schemas.openxmlformats.org/officeDocument/2006/customXml" ds:itemID="{9C5618DE-8007-4E75-B0A6-639319565C3B}">
  <ds:schemaRefs>
    <ds:schemaRef ds:uri="ESRI.ArcGIS.Mapping.OfficeIntegration.PowerPointInfo"/>
  </ds:schemaRefs>
</ds:datastoreItem>
</file>

<file path=customXml/itemProps6.xml><?xml version="1.0" encoding="utf-8"?>
<ds:datastoreItem xmlns:ds="http://schemas.openxmlformats.org/officeDocument/2006/customXml" ds:itemID="{96965E25-57FE-4E2D-957D-97D70477FCB6}">
  <ds:schemaRefs>
    <ds:schemaRef ds:uri="ESRI.ArcGIS.Mapping.OfficeIntegration.PowerPointInfo"/>
  </ds:schemaRefs>
</ds:datastoreItem>
</file>

<file path=customXml/itemProps7.xml><?xml version="1.0" encoding="utf-8"?>
<ds:datastoreItem xmlns:ds="http://schemas.openxmlformats.org/officeDocument/2006/customXml" ds:itemID="{52ED8435-7234-4A4A-ACA5-0C102A0A7F48}">
  <ds:schemaRefs>
    <ds:schemaRef ds:uri="ESRI.ArcGIS.Mapping.OfficeIntegration.PowerPointInfo"/>
  </ds:schemaRefs>
</ds:datastoreItem>
</file>

<file path=customXml/itemProps8.xml><?xml version="1.0" encoding="utf-8"?>
<ds:datastoreItem xmlns:ds="http://schemas.openxmlformats.org/officeDocument/2006/customXml" ds:itemID="{C70CF21E-9D3E-43E6-862E-B38A6B9A7770}">
  <ds:schemaRefs>
    <ds:schemaRef ds:uri="ESRI.ArcGIS.Mapping.OfficeIntegration.PowerPointInfo"/>
  </ds:schemaRefs>
</ds:datastoreItem>
</file>

<file path=customXml/itemProps9.xml><?xml version="1.0" encoding="utf-8"?>
<ds:datastoreItem xmlns:ds="http://schemas.openxmlformats.org/officeDocument/2006/customXml" ds:itemID="{FD8964FB-5397-45F7-AF9C-56711FFA4B55}">
  <ds:schemaRefs>
    <ds:schemaRef ds:uri="ESRI.ArcGIS.Mapping.OfficeIntegration.PowerPointInfo"/>
  </ds:schemaRefs>
</ds:datastoreItem>
</file>

<file path=docProps/app.xml><?xml version="1.0" encoding="utf-8"?>
<Properties xmlns="http://schemas.openxmlformats.org/officeDocument/2006/extended-properties" xmlns:vt="http://schemas.openxmlformats.org/officeDocument/2006/docPropsVTypes">
  <Template>NCA4 REW template 4_3-1</Template>
  <TotalTime>5824</TotalTime>
  <Words>1157</Words>
  <Application>Microsoft Office PowerPoint</Application>
  <PresentationFormat>On-screen Show (4:3)</PresentationFormat>
  <Paragraphs>114</Paragraphs>
  <Slides>9</Slides>
  <Notes>6</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9</vt:i4>
      </vt:variant>
    </vt:vector>
  </HeadingPairs>
  <TitlesOfParts>
    <vt:vector size="15" baseType="lpstr">
      <vt:lpstr>Arial</vt:lpstr>
      <vt:lpstr>Calibri</vt:lpstr>
      <vt:lpstr>Open Sans</vt:lpstr>
      <vt:lpstr>Roboto</vt:lpstr>
      <vt:lpstr>Wingdings</vt:lpstr>
      <vt:lpstr>Office Theme</vt:lpstr>
      <vt:lpstr>PowerPoint Presentation</vt:lpstr>
      <vt:lpstr>U.S. Global Change Research Program</vt:lpstr>
      <vt:lpstr>National Climate Assessment/ USGCRP Products prior to NCA4 (indigenous peoples related)</vt:lpstr>
      <vt:lpstr>Outreach Opportunities</vt:lpstr>
      <vt:lpstr>NCA4 Chapters</vt:lpstr>
      <vt:lpstr>Draft Outline for Indigenous Chapter</vt:lpstr>
      <vt:lpstr>Draft Focal Areas / Key Messages</vt:lpstr>
      <vt:lpstr>Take-home Messages </vt:lpstr>
      <vt:lpstr>Climate Science Center Tribal Liaisons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NCA4 Draft Focal Areas: [Region]</dc:title>
  <dc:creator>Avery, Chris</dc:creator>
  <cp:lastModifiedBy>Shannon McNeeley</cp:lastModifiedBy>
  <cp:revision>59</cp:revision>
  <cp:lastPrinted>2017-04-04T01:22:11Z</cp:lastPrinted>
  <dcterms:created xsi:type="dcterms:W3CDTF">2017-02-28T18:09:55Z</dcterms:created>
  <dcterms:modified xsi:type="dcterms:W3CDTF">2017-04-12T16:26:29Z</dcterms:modified>
</cp:coreProperties>
</file>